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5" r:id="rId4"/>
    <p:sldId id="258" r:id="rId5"/>
    <p:sldId id="281" r:id="rId6"/>
    <p:sldId id="276" r:id="rId7"/>
    <p:sldId id="296" r:id="rId8"/>
    <p:sldId id="282" r:id="rId9"/>
    <p:sldId id="262" r:id="rId10"/>
    <p:sldId id="314" r:id="rId11"/>
    <p:sldId id="315" r:id="rId12"/>
    <p:sldId id="317" r:id="rId13"/>
    <p:sldId id="318" r:id="rId14"/>
    <p:sldId id="319" r:id="rId15"/>
    <p:sldId id="320" r:id="rId16"/>
    <p:sldId id="269" r:id="rId17"/>
    <p:sldId id="283" r:id="rId18"/>
    <p:sldId id="288" r:id="rId19"/>
    <p:sldId id="307" r:id="rId20"/>
    <p:sldId id="312" r:id="rId21"/>
    <p:sldId id="313" r:id="rId22"/>
    <p:sldId id="309" r:id="rId23"/>
    <p:sldId id="298" r:id="rId24"/>
    <p:sldId id="305" r:id="rId25"/>
    <p:sldId id="308" r:id="rId26"/>
    <p:sldId id="302" r:id="rId27"/>
    <p:sldId id="272" r:id="rId28"/>
    <p:sldId id="273" r:id="rId29"/>
    <p:sldId id="274" r:id="rId30"/>
  </p:sldIdLst>
  <p:sldSz cx="18288000" cy="10287000"/>
  <p:notesSz cx="10287000" cy="18288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Gmarket Sans Bold" panose="02000000000000000000" pitchFamily="50" charset="-127"/>
      <p:regular r:id="rId34"/>
    </p:embeddedFont>
    <p:embeddedFont>
      <p:font typeface="G마켓 산스 Medium" panose="02000000000000000000" pitchFamily="50" charset="-127"/>
      <p:regular r:id="rId35"/>
    </p:embeddedFont>
    <p:embeddedFont>
      <p:font typeface="Gmarket Sans Medium" panose="02000000000000000000" pitchFamily="50" charset="-127"/>
      <p:regular r:id="rId36"/>
    </p:embeddedFont>
    <p:embeddedFont>
      <p:font typeface="G마켓 산스 Bold" panose="02000000000000000000" pitchFamily="50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A4CA8"/>
    <a:srgbClr val="FF6600"/>
    <a:srgbClr val="FFFFFF"/>
    <a:srgbClr val="C5C5C5"/>
    <a:srgbClr val="E6E6E6"/>
    <a:srgbClr val="F2F2F2"/>
    <a:srgbClr val="171717"/>
    <a:srgbClr val="0F95BB"/>
    <a:srgbClr val="D5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44208-F75E-483F-871F-13A7297462D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271E7-63A2-4C50-BC57-49BED7264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9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4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4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1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8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2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271E7-63A2-4C50-BC57-49BED7264B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2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4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1.png"/><Relationship Id="rId21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54.pn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52.png"/><Relationship Id="rId10" Type="http://schemas.openxmlformats.org/officeDocument/2006/relationships/image" Target="../media/image8.png"/><Relationship Id="rId19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png"/><Relationship Id="rId18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57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23" Type="http://schemas.openxmlformats.org/officeDocument/2006/relationships/image" Target="../media/image49.png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2.png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65.png"/><Relationship Id="rId10" Type="http://schemas.openxmlformats.org/officeDocument/2006/relationships/image" Target="../media/image6.png"/><Relationship Id="rId4" Type="http://schemas.openxmlformats.org/officeDocument/2006/relationships/image" Target="../media/image64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6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65.png"/><Relationship Id="rId10" Type="http://schemas.openxmlformats.org/officeDocument/2006/relationships/image" Target="../media/image6.png"/><Relationship Id="rId4" Type="http://schemas.openxmlformats.org/officeDocument/2006/relationships/image" Target="../media/image64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openxmlformats.org/officeDocument/2006/relationships/image" Target="../media/image63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6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65.png"/><Relationship Id="rId10" Type="http://schemas.openxmlformats.org/officeDocument/2006/relationships/image" Target="../media/image6.png"/><Relationship Id="rId4" Type="http://schemas.openxmlformats.org/officeDocument/2006/relationships/image" Target="../media/image64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7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73.png"/><Relationship Id="rId2" Type="http://schemas.openxmlformats.org/officeDocument/2006/relationships/image" Target="../media/image7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7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74.png"/><Relationship Id="rId2" Type="http://schemas.openxmlformats.org/officeDocument/2006/relationships/image" Target="../media/image7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7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8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33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2888105" y="1820029"/>
            <a:ext cx="14652086" cy="5232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dirty="0" smtClean="0">
                <a:solidFill>
                  <a:srgbClr val="3A4CA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YOLOv5</a:t>
            </a:r>
            <a:r>
              <a:rPr lang="en-US" sz="61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를 활용한</a:t>
            </a:r>
          </a:p>
          <a:p>
            <a:r>
              <a:rPr lang="en-US" sz="91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실시간 전동킥보드</a:t>
            </a:r>
          </a:p>
          <a:p>
            <a:r>
              <a:rPr lang="en-US" sz="91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운전자 모니터링 및</a:t>
            </a:r>
          </a:p>
          <a:p>
            <a:r>
              <a:rPr lang="en-US" sz="91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주차인식 서비스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34237" y="8029437"/>
            <a:ext cx="68010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킥스쿼드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17166" y="7071533"/>
            <a:ext cx="372281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dirty="0" smtClean="0">
                <a:solidFill>
                  <a:srgbClr val="3A4CA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# Detecting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4143" y="7071533"/>
            <a:ext cx="5471886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dirty="0" smtClean="0">
                <a:solidFill>
                  <a:srgbClr val="3A4CA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# Personal Mobility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6960" y="7071533"/>
            <a:ext cx="47336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dirty="0" smtClean="0">
                <a:solidFill>
                  <a:srgbClr val="3A4CA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market Sans Bold" pitchFamily="34" charset="0"/>
              </a:rPr>
              <a:t># Safe Driving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18204" y="8849800"/>
            <a:ext cx="680106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 smtClean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Medium" pitchFamily="34" charset="0"/>
              </a:rPr>
              <a:t>발표자 : 박준영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8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40" name="그룹 1002"/>
          <p:cNvGrpSpPr/>
          <p:nvPr/>
        </p:nvGrpSpPr>
        <p:grpSpPr>
          <a:xfrm>
            <a:off x="157115" y="351931"/>
            <a:ext cx="2258470" cy="1498282"/>
            <a:chOff x="157115" y="289074"/>
            <a:chExt cx="2258470" cy="1498282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3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5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7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8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50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4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1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3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5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6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9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7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8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60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61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4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2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3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5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6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7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8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70" name="그룹 1003"/>
          <p:cNvGrpSpPr/>
          <p:nvPr/>
        </p:nvGrpSpPr>
        <p:grpSpPr>
          <a:xfrm>
            <a:off x="657827" y="667541"/>
            <a:ext cx="713773" cy="713888"/>
            <a:chOff x="630127" y="681271"/>
            <a:chExt cx="713773" cy="713888"/>
          </a:xfrm>
        </p:grpSpPr>
        <p:pic>
          <p:nvPicPr>
            <p:cNvPr id="71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681271"/>
              <a:ext cx="713773" cy="7138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4366EA-A610-9DE0-85BE-19BD07A0BA0B}"/>
              </a:ext>
            </a:extLst>
          </p:cNvPr>
          <p:cNvSpPr/>
          <p:nvPr/>
        </p:nvSpPr>
        <p:spPr>
          <a:xfrm>
            <a:off x="9610938" y="-16125"/>
            <a:ext cx="8686800" cy="10285714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5" name="그룹 1002"/>
          <p:cNvGrpSpPr/>
          <p:nvPr/>
        </p:nvGrpSpPr>
        <p:grpSpPr>
          <a:xfrm>
            <a:off x="157115" y="3095880"/>
            <a:ext cx="2258470" cy="1498282"/>
            <a:chOff x="157115" y="289074"/>
            <a:chExt cx="2258470" cy="1498282"/>
          </a:xfrm>
        </p:grpSpPr>
        <p:pic>
          <p:nvPicPr>
            <p:cNvPr id="3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7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39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0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1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2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3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4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6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7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0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8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49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1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2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5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3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7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8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59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2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1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36" name="그림 135">
            <a:extLst>
              <a:ext uri="{FF2B5EF4-FFF2-40B4-BE49-F238E27FC236}">
                <a16:creationId xmlns:a16="http://schemas.microsoft.com/office/drawing/2014/main" id="{E1AF0EE4-D5B2-1F96-C5BA-AF8704C6A2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86" y="1562100"/>
            <a:ext cx="4267200" cy="81662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947241-6F46-A5B1-04DC-4B69FACD9397}"/>
              </a:ext>
            </a:extLst>
          </p:cNvPr>
          <p:cNvSpPr txBox="1"/>
          <p:nvPr/>
        </p:nvSpPr>
        <p:spPr>
          <a:xfrm>
            <a:off x="11125200" y="1342579"/>
            <a:ext cx="4800444" cy="144655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공지사항 슬라이드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주차가이드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회원등급제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74846E-CC5E-9726-D347-6058454D52BF}"/>
              </a:ext>
            </a:extLst>
          </p:cNvPr>
          <p:cNvSpPr txBox="1"/>
          <p:nvPr/>
        </p:nvSpPr>
        <p:spPr>
          <a:xfrm>
            <a:off x="11829805" y="3516944"/>
            <a:ext cx="2632070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주행하기 페이지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4C0E4D-58F3-BD90-8863-2D98E7C609D4}"/>
              </a:ext>
            </a:extLst>
          </p:cNvPr>
          <p:cNvSpPr txBox="1"/>
          <p:nvPr/>
        </p:nvSpPr>
        <p:spPr>
          <a:xfrm>
            <a:off x="11816729" y="6823017"/>
            <a:ext cx="4800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</a:p>
          <a:p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도로교통법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안전의무 상세보기</a:t>
            </a:r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6828" y="2408796"/>
            <a:ext cx="4638147" cy="163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  <a:p>
            <a:pPr algn="r"/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사용자의 </a:t>
            </a:r>
            <a:r>
              <a:rPr lang="en-US" altLang="ko-KR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TOTAL </a:t>
            </a:r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주행 기록</a:t>
            </a:r>
            <a:r>
              <a:rPr lang="en-US" altLang="ko-KR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r"/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</a:t>
            </a:r>
            <a:r>
              <a:rPr lang="en-US" altLang="ko-KR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r>
              <a:rPr lang="en-US" altLang="ko-KR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탑승 기록 분석</a:t>
            </a:r>
            <a:endParaRPr lang="ko-KR" altLang="en-US" sz="2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667000" y="4899910"/>
            <a:ext cx="4638147" cy="163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  <a:p>
            <a:pPr algn="r"/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등급 및 적립된 포인트 확인</a:t>
            </a:r>
            <a:endParaRPr lang="ko-KR" altLang="en-US" sz="2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667000" y="7489939"/>
            <a:ext cx="4638147" cy="163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0" dirty="0" smtClean="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</a:p>
          <a:p>
            <a:pPr algn="r"/>
            <a:r>
              <a:rPr lang="ko-KR" altLang="en-US" sz="24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안내 페이지</a:t>
            </a:r>
            <a:endParaRPr lang="ko-KR" altLang="en-US" sz="2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9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684366EA-A610-9DE0-85BE-19BD07A0BA0B}"/>
              </a:ext>
            </a:extLst>
          </p:cNvPr>
          <p:cNvSpPr/>
          <p:nvPr/>
        </p:nvSpPr>
        <p:spPr>
          <a:xfrm>
            <a:off x="9610938" y="-16125"/>
            <a:ext cx="8686800" cy="10285714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5" name="그룹 1002"/>
          <p:cNvGrpSpPr/>
          <p:nvPr/>
        </p:nvGrpSpPr>
        <p:grpSpPr>
          <a:xfrm>
            <a:off x="157115" y="3095880"/>
            <a:ext cx="2258470" cy="1498282"/>
            <a:chOff x="157115" y="289074"/>
            <a:chExt cx="2258470" cy="1498282"/>
          </a:xfrm>
        </p:grpSpPr>
        <p:pic>
          <p:nvPicPr>
            <p:cNvPr id="3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7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39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0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1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2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3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4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6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7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0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8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49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1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2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5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3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7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8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59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2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1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31E2A8-32BC-31A0-CA38-AC068F6E28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8" y="1638300"/>
            <a:ext cx="5501641" cy="25746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92F126-2CF5-4306-FECF-2F0BF84F6A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7277100"/>
            <a:ext cx="5501640" cy="2640177"/>
          </a:xfrm>
          <a:prstGeom prst="rect">
            <a:avLst/>
          </a:prstGeom>
        </p:spPr>
      </p:pic>
      <p:sp>
        <p:nvSpPr>
          <p:cNvPr id="6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 flipV="1">
            <a:off x="12877800" y="2988359"/>
            <a:ext cx="2103934" cy="727761"/>
            <a:chOff x="3205050" y="1276037"/>
            <a:chExt cx="2103934" cy="727761"/>
          </a:xfrm>
        </p:grpSpPr>
        <p:pic>
          <p:nvPicPr>
            <p:cNvPr id="67" name="Object 8"/>
            <p:cNvPicPr>
              <a:picLocks noChangeAspect="1"/>
            </p:cNvPicPr>
            <p:nvPr/>
          </p:nvPicPr>
          <p:blipFill rotWithShape="1">
            <a:blip r:embed="rId14" cstate="print"/>
            <a:srcRect t="1" r="6755" b="5109"/>
            <a:stretch/>
          </p:blipFill>
          <p:spPr>
            <a:xfrm rot="10800000">
              <a:off x="3205050" y="1276037"/>
              <a:ext cx="2103934" cy="727761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2789229" y="3481617"/>
            <a:ext cx="162879" cy="182167"/>
            <a:chOff x="3052650" y="1236849"/>
            <a:chExt cx="162879" cy="182167"/>
          </a:xfrm>
        </p:grpSpPr>
        <p:pic>
          <p:nvPicPr>
            <p:cNvPr id="71" name="Object 8"/>
            <p:cNvPicPr>
              <a:picLocks noChangeAspect="1"/>
            </p:cNvPicPr>
            <p:nvPr/>
          </p:nvPicPr>
          <p:blipFill rotWithShape="1">
            <a:blip r:embed="rId14" cstate="print"/>
            <a:srcRect l="92781" t="76248"/>
            <a:stretch/>
          </p:blipFill>
          <p:spPr>
            <a:xfrm rot="10800000">
              <a:off x="3052650" y="1236849"/>
              <a:ext cx="162879" cy="182167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7" y="4381500"/>
            <a:ext cx="5715003" cy="2737726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12907466" y="8225739"/>
            <a:ext cx="2103934" cy="727761"/>
            <a:chOff x="3205050" y="1276037"/>
            <a:chExt cx="2103934" cy="727761"/>
          </a:xfrm>
        </p:grpSpPr>
        <p:pic>
          <p:nvPicPr>
            <p:cNvPr id="76" name="Object 8"/>
            <p:cNvPicPr>
              <a:picLocks noChangeAspect="1"/>
            </p:cNvPicPr>
            <p:nvPr/>
          </p:nvPicPr>
          <p:blipFill rotWithShape="1">
            <a:blip r:embed="rId14" cstate="print"/>
            <a:srcRect t="1" r="6755" b="5109"/>
            <a:stretch/>
          </p:blipFill>
          <p:spPr>
            <a:xfrm rot="10800000">
              <a:off x="3205050" y="1276037"/>
              <a:ext cx="2103934" cy="727761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12801600" y="8161733"/>
            <a:ext cx="162879" cy="182167"/>
            <a:chOff x="3052650" y="1236849"/>
            <a:chExt cx="162879" cy="182167"/>
          </a:xfrm>
        </p:grpSpPr>
        <p:pic>
          <p:nvPicPr>
            <p:cNvPr id="78" name="Object 8"/>
            <p:cNvPicPr>
              <a:picLocks noChangeAspect="1"/>
            </p:cNvPicPr>
            <p:nvPr/>
          </p:nvPicPr>
          <p:blipFill rotWithShape="1">
            <a:blip r:embed="rId14" cstate="print"/>
            <a:srcRect l="92781" t="76248"/>
            <a:stretch/>
          </p:blipFill>
          <p:spPr>
            <a:xfrm rot="10800000">
              <a:off x="3052650" y="1236849"/>
              <a:ext cx="162879" cy="182167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13900865" y="8339435"/>
            <a:ext cx="2835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승차 인원 준수 감지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792200" y="2472035"/>
            <a:ext cx="364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헬멧 미착용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머리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감지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 flipH="1">
            <a:off x="5659784" y="5448300"/>
            <a:ext cx="2256334" cy="766950"/>
            <a:chOff x="3052650" y="1236849"/>
            <a:chExt cx="2256334" cy="766950"/>
          </a:xfrm>
        </p:grpSpPr>
        <p:pic>
          <p:nvPicPr>
            <p:cNvPr id="69" name="Object 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3052650" y="1236849"/>
              <a:ext cx="2256334" cy="7669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553658" y="5677037"/>
            <a:ext cx="215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헬멧 착용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감지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7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684366EA-A610-9DE0-85BE-19BD07A0BA0B}"/>
              </a:ext>
            </a:extLst>
          </p:cNvPr>
          <p:cNvSpPr/>
          <p:nvPr/>
        </p:nvSpPr>
        <p:spPr>
          <a:xfrm>
            <a:off x="9610938" y="-16125"/>
            <a:ext cx="8686800" cy="10285714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5" name="그룹 1002"/>
          <p:cNvGrpSpPr/>
          <p:nvPr/>
        </p:nvGrpSpPr>
        <p:grpSpPr>
          <a:xfrm>
            <a:off x="157115" y="3095880"/>
            <a:ext cx="2258470" cy="1498282"/>
            <a:chOff x="157115" y="289074"/>
            <a:chExt cx="2258470" cy="1498282"/>
          </a:xfrm>
        </p:grpSpPr>
        <p:pic>
          <p:nvPicPr>
            <p:cNvPr id="3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7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39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0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1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2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3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4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6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7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0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8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49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1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2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5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3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7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8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59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2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1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1CDF1A-BB62-2149-8249-74A79AF6ED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06" y="2325156"/>
            <a:ext cx="3602793" cy="7390344"/>
          </a:xfrm>
          <a:prstGeom prst="rect">
            <a:avLst/>
          </a:prstGeom>
        </p:spPr>
      </p:pic>
      <p:sp>
        <p:nvSpPr>
          <p:cNvPr id="6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735FA2E-D21D-0C34-0DB7-7320AA19E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67" y="2324068"/>
            <a:ext cx="3739872" cy="7391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60" y="2324068"/>
            <a:ext cx="3663958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5" name="그룹 1002"/>
          <p:cNvGrpSpPr/>
          <p:nvPr/>
        </p:nvGrpSpPr>
        <p:grpSpPr>
          <a:xfrm>
            <a:off x="157115" y="3095880"/>
            <a:ext cx="2258470" cy="1498282"/>
            <a:chOff x="157115" y="289074"/>
            <a:chExt cx="2258470" cy="1498282"/>
          </a:xfrm>
        </p:grpSpPr>
        <p:pic>
          <p:nvPicPr>
            <p:cNvPr id="3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7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39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0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1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2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3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4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6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7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0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8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49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1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2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5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3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7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8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59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2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1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146" name="화살표: 오른쪽 145">
            <a:extLst>
              <a:ext uri="{FF2B5EF4-FFF2-40B4-BE49-F238E27FC236}">
                <a16:creationId xmlns:a16="http://schemas.microsoft.com/office/drawing/2014/main" id="{17DB8A98-3805-0CEB-404F-9CD85B05AAF1}"/>
              </a:ext>
            </a:extLst>
          </p:cNvPr>
          <p:cNvSpPr/>
          <p:nvPr/>
        </p:nvSpPr>
        <p:spPr>
          <a:xfrm>
            <a:off x="7315200" y="4766420"/>
            <a:ext cx="2133600" cy="1140412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249EF1-B34E-77CB-70F6-BA661B3639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124075"/>
            <a:ext cx="3638550" cy="7591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919447-8073-0C6C-E37C-F8BE2BFC7A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853" y="2097821"/>
            <a:ext cx="3667125" cy="7562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5109B2-D4ED-E0F2-9157-234DEF0D52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118" y="2023189"/>
            <a:ext cx="3667125" cy="7658100"/>
          </a:xfrm>
          <a:prstGeom prst="rect">
            <a:avLst/>
          </a:prstGeom>
        </p:spPr>
      </p:pic>
      <p:sp>
        <p:nvSpPr>
          <p:cNvPr id="6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</a:t>
            </a:r>
            <a:endParaRPr lang="en-US" altLang="ko-KR" sz="65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52463"/>
            <a:ext cx="14020800" cy="787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</a:t>
            </a:r>
            <a:endParaRPr lang="en-US" altLang="ko-KR" sz="65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512486"/>
              </p:ext>
            </p:extLst>
          </p:nvPr>
        </p:nvGraphicFramePr>
        <p:xfrm>
          <a:off x="3733800" y="2400300"/>
          <a:ext cx="56388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68514659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4205063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87771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member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4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6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pw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50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name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tel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point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7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grade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509830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04811"/>
              </p:ext>
            </p:extLst>
          </p:nvPr>
        </p:nvGraphicFramePr>
        <p:xfrm>
          <a:off x="3733800" y="6728460"/>
          <a:ext cx="5638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68514659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4205063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87771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driving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4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drinum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6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ddate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50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stime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ftime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71119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46395"/>
              </p:ext>
            </p:extLst>
          </p:nvPr>
        </p:nvGraphicFramePr>
        <p:xfrm>
          <a:off x="11490960" y="6728460"/>
          <a:ext cx="5638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68514659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4205063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87771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detecting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4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detnum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6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dettime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timestamp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50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detname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varchar(45)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detcnt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4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drinum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071119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67946"/>
              </p:ext>
            </p:extLst>
          </p:nvPr>
        </p:nvGraphicFramePr>
        <p:xfrm>
          <a:off x="10690815" y="2762431"/>
          <a:ext cx="5638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68514659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4205063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877717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grade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4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PK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grade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varchar(20)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06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minpoint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50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maxpoint</a:t>
                      </a:r>
                      <a:endParaRPr lang="ko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int</a:t>
                      </a:r>
                      <a:endParaRPr lang="ko-KR" altLang="en-US" dirty="0" smtClean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96355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6553200" y="510366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400253" y="4845138"/>
            <a:ext cx="309482" cy="1883322"/>
            <a:chOff x="6400253" y="4845138"/>
            <a:chExt cx="309482" cy="1883322"/>
          </a:xfrm>
        </p:grpSpPr>
        <p:cxnSp>
          <p:nvCxnSpPr>
            <p:cNvPr id="5" name="직선 연결선 4"/>
            <p:cNvCxnSpPr>
              <a:stCxn id="3" idx="2"/>
              <a:endCxn id="64" idx="0"/>
            </p:cNvCxnSpPr>
            <p:nvPr/>
          </p:nvCxnSpPr>
          <p:spPr>
            <a:xfrm>
              <a:off x="6553200" y="4996180"/>
              <a:ext cx="0" cy="17322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등호 8"/>
            <p:cNvSpPr/>
            <p:nvPr/>
          </p:nvSpPr>
          <p:spPr>
            <a:xfrm>
              <a:off x="6495828" y="4845138"/>
              <a:ext cx="198887" cy="579388"/>
            </a:xfrm>
            <a:prstGeom prst="mathEqual">
              <a:avLst>
                <a:gd name="adj1" fmla="val 0"/>
                <a:gd name="adj2" fmla="val 1626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439989" y="64389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6400253" y="6451782"/>
              <a:ext cx="152947" cy="276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556788" y="6451782"/>
              <a:ext cx="152947" cy="276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 rot="16200000">
            <a:off x="10165447" y="6699559"/>
            <a:ext cx="340430" cy="2278819"/>
            <a:chOff x="6400253" y="4845138"/>
            <a:chExt cx="309482" cy="1883322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6553200" y="4996180"/>
              <a:ext cx="0" cy="17322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등호 70"/>
            <p:cNvSpPr/>
            <p:nvPr/>
          </p:nvSpPr>
          <p:spPr>
            <a:xfrm>
              <a:off x="6495828" y="4845138"/>
              <a:ext cx="198887" cy="579388"/>
            </a:xfrm>
            <a:prstGeom prst="mathEqual">
              <a:avLst>
                <a:gd name="adj1" fmla="val 0"/>
                <a:gd name="adj2" fmla="val 1626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6439989" y="6438900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6400253" y="6451782"/>
              <a:ext cx="152947" cy="276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6556788" y="6451782"/>
              <a:ext cx="152947" cy="2766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3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45" y="4795338"/>
            <a:ext cx="2789004" cy="957762"/>
          </a:xfrm>
          <a:prstGeom prst="rect">
            <a:avLst/>
          </a:prstGeom>
        </p:spPr>
      </p:pic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</a:t>
            </a:r>
            <a:endParaRPr lang="en-US" altLang="ko-KR" sz="65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Apache-Tomcat] - 톰캣 설치 및 이클립스 연동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17" y="5263266"/>
            <a:ext cx="2267088" cy="22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ntOS 7 : Flask 설치 방법, 예제, 명령어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3" b="27269"/>
          <a:stretch/>
        </p:blipFill>
        <p:spPr bwMode="auto">
          <a:xfrm>
            <a:off x="10802001" y="3490056"/>
            <a:ext cx="2662707" cy="127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L] MySQL Hin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55" y="3230270"/>
            <a:ext cx="2869845" cy="19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, CSS, JS 기초 개념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9"/>
          <a:stretch/>
        </p:blipFill>
        <p:spPr bwMode="auto">
          <a:xfrm>
            <a:off x="2803279" y="7695972"/>
            <a:ext cx="2593308" cy="99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해x] Spring Framework란?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9975" r="7943" b="28222"/>
          <a:stretch/>
        </p:blipFill>
        <p:spPr bwMode="auto">
          <a:xfrm>
            <a:off x="2549113" y="3723719"/>
            <a:ext cx="2916291" cy="9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jax - 위키백과, 우리 모두의 백과사전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8" y="5437590"/>
            <a:ext cx="2120192" cy="101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orch: New Cool DL Library | 텐서 플로우 블로그 (Tensor ≈ Blog)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296" y="3543300"/>
            <a:ext cx="3070781" cy="64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다운로드 PyCharm: JetBrains가 만든 전문 개발자용 Python ID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287" y="6337848"/>
            <a:ext cx="1161813" cy="11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+18] 스파르타 코딩클럽 웹종합반 완강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r="16509"/>
          <a:stretch/>
        </p:blipFill>
        <p:spPr bwMode="auto">
          <a:xfrm>
            <a:off x="15327731" y="8191627"/>
            <a:ext cx="1863910" cy="16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연결선 126"/>
          <p:cNvCxnSpPr/>
          <p:nvPr/>
        </p:nvCxnSpPr>
        <p:spPr>
          <a:xfrm>
            <a:off x="59436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32693" y="2284739"/>
            <a:ext cx="2235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Web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100584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677178" y="2284739"/>
            <a:ext cx="267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DataBase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139446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0663601" y="2284739"/>
            <a:ext cx="267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265928" y="2280424"/>
            <a:ext cx="377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Deep Learning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4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</a:t>
            </a:r>
            <a:endParaRPr lang="en-US" altLang="ko-KR" sz="65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Apache-Tomcat] - 톰캣 설치 및 이클립스 연동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17" y="5263266"/>
            <a:ext cx="2267088" cy="22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ntOS 7 : Flask 설치 방법, 예제, 명령어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3" b="27269"/>
          <a:stretch/>
        </p:blipFill>
        <p:spPr bwMode="auto">
          <a:xfrm>
            <a:off x="10802001" y="3490056"/>
            <a:ext cx="2662707" cy="127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L] MySQL Hin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55" y="3230270"/>
            <a:ext cx="2869845" cy="19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, CSS, JS 기초 개념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9"/>
          <a:stretch/>
        </p:blipFill>
        <p:spPr bwMode="auto">
          <a:xfrm>
            <a:off x="2803279" y="7695972"/>
            <a:ext cx="2593308" cy="99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해x] Spring Framework란?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9975" r="7943" b="28222"/>
          <a:stretch/>
        </p:blipFill>
        <p:spPr bwMode="auto">
          <a:xfrm>
            <a:off x="2549113" y="3723719"/>
            <a:ext cx="2916291" cy="9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jax - 위키백과, 우리 모두의 백과사전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8" y="5437590"/>
            <a:ext cx="2120192" cy="101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559965" y="5017944"/>
            <a:ext cx="3399442" cy="582756"/>
            <a:chOff x="13005293" y="8688599"/>
            <a:chExt cx="4001867" cy="685320"/>
          </a:xfrm>
        </p:grpSpPr>
        <p:pic>
          <p:nvPicPr>
            <p:cNvPr id="79" name="Object 33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18765" y1="58333" x2="18765" y2="58333"/>
                          <a14:foregroundMark x1="40855" y1="51389" x2="40855" y2="51389"/>
                          <a14:foregroundMark x1="60333" y1="66667" x2="60333" y2="66667"/>
                          <a14:foregroundMark x1="57482" y1="23611" x2="57482" y2="23611"/>
                          <a14:foregroundMark x1="68884" y1="69444" x2="68884" y2="69444"/>
                          <a14:foregroundMark x1="76485" y1="54167" x2="76485" y2="541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005293" y="8688599"/>
              <a:ext cx="4001867" cy="685320"/>
            </a:xfrm>
            <a:prstGeom prst="rect">
              <a:avLst/>
            </a:prstGeom>
          </p:spPr>
        </p:pic>
      </p:grpSp>
      <p:pic>
        <p:nvPicPr>
          <p:cNvPr id="1038" name="Picture 14" descr="PyTorch: New Cool DL Library | 텐서 플로우 블로그 (Tensor ≈ Blog)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296" y="3543300"/>
            <a:ext cx="3070781" cy="64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다운로드 PyCharm: JetBrains가 만든 전문 개발자용 Python ID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287" y="6337848"/>
            <a:ext cx="1161813" cy="11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+18] 스파르타 코딩클럽 웹종합반 완강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r="16509"/>
          <a:stretch/>
        </p:blipFill>
        <p:spPr bwMode="auto">
          <a:xfrm>
            <a:off x="15327731" y="8191627"/>
            <a:ext cx="1863910" cy="16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직선 연결선 126"/>
          <p:cNvCxnSpPr/>
          <p:nvPr/>
        </p:nvCxnSpPr>
        <p:spPr>
          <a:xfrm>
            <a:off x="59436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32693" y="2284739"/>
            <a:ext cx="2235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Web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100584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677178" y="2284739"/>
            <a:ext cx="267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DataBase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13944600" y="2147061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0663601" y="2284739"/>
            <a:ext cx="2671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265928" y="2280424"/>
            <a:ext cx="3770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Deep Learning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39636" y="1"/>
            <a:ext cx="16348364" cy="102857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39636" y="3162300"/>
            <a:ext cx="16348364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04" y="3986948"/>
            <a:ext cx="7017519" cy="24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헬멧 - 무료 보안개 아이콘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8395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볼턴(VOLTON)_48V_전동킥보드 배터리, 전동킥보드 보조배터리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3654434"/>
            <a:ext cx="4924425" cy="45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1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31" y="1562100"/>
            <a:ext cx="3600000" cy="216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72" name="오른쪽 화살표 71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0601" y="2976922"/>
            <a:ext cx="8058150" cy="59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49"/>
          <p:cNvSpPr txBox="1"/>
          <p:nvPr/>
        </p:nvSpPr>
        <p:spPr>
          <a:xfrm>
            <a:off x="3055665" y="1409700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en-US" altLang="ko-KR" sz="65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2473087" y="4162983"/>
            <a:ext cx="2498337" cy="2498337"/>
            <a:chOff x="2473087" y="4162983"/>
            <a:chExt cx="2498337" cy="24983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988" y="3076885"/>
              <a:ext cx="4996673" cy="499667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087" y="4162983"/>
              <a:ext cx="2498337" cy="24983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02951" y="4162983"/>
            <a:ext cx="2498337" cy="2498337"/>
            <a:chOff x="5002951" y="4162983"/>
            <a:chExt cx="2498337" cy="249833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6853" y="3076885"/>
              <a:ext cx="4996673" cy="499667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2951" y="4162983"/>
              <a:ext cx="2498337" cy="249833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586158" y="5390467"/>
            <a:ext cx="227219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제안배경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12922" y="4630203"/>
            <a:ext cx="141866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01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09527" y="5325419"/>
            <a:ext cx="288407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서비스 소개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42786" y="4565149"/>
            <a:ext cx="141866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02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7543541" y="4162983"/>
            <a:ext cx="2498337" cy="2498337"/>
            <a:chOff x="7543541" y="4162983"/>
            <a:chExt cx="2498337" cy="24983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442" y="3076885"/>
              <a:ext cx="4996673" cy="4996673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541" y="4162983"/>
              <a:ext cx="2498337" cy="24983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79673" y="4162983"/>
            <a:ext cx="2498337" cy="2498337"/>
            <a:chOff x="10079673" y="4162983"/>
            <a:chExt cx="2498337" cy="249833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3574" y="3076885"/>
              <a:ext cx="4996673" cy="499667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9673" y="4162983"/>
              <a:ext cx="2498337" cy="2498337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7656615" y="5295229"/>
            <a:ext cx="227219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개발내용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83376" y="4630203"/>
            <a:ext cx="141866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03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192730" y="5230181"/>
            <a:ext cx="227219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시연영상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619508" y="4565149"/>
            <a:ext cx="141866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04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12578009" y="4193619"/>
            <a:ext cx="2498337" cy="2498337"/>
            <a:chOff x="12578009" y="4193619"/>
            <a:chExt cx="2498337" cy="249833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1911" y="3107521"/>
              <a:ext cx="4996673" cy="4996673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009" y="4193619"/>
              <a:ext cx="2498337" cy="24983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076346" y="4162983"/>
            <a:ext cx="2498337" cy="2498337"/>
            <a:chOff x="15076346" y="4162983"/>
            <a:chExt cx="2498337" cy="249833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0248" y="3076885"/>
              <a:ext cx="4996673" cy="4996673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6346" y="4162983"/>
              <a:ext cx="2498337" cy="2498337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3117843" y="4630207"/>
            <a:ext cx="141866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05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5944918" y="4565147"/>
            <a:ext cx="76111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06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691111" y="5295229"/>
            <a:ext cx="227219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37353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기대효과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5189396" y="5295229"/>
            <a:ext cx="227219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 smtClean="0">
                <a:solidFill>
                  <a:srgbClr val="EEEEE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Gmarket Sans Bold" pitchFamily="34" charset="0"/>
              </a:rPr>
              <a:t>팀원소개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10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11" name="그룹 1002"/>
          <p:cNvGrpSpPr/>
          <p:nvPr/>
        </p:nvGrpSpPr>
        <p:grpSpPr>
          <a:xfrm>
            <a:off x="157115" y="351931"/>
            <a:ext cx="2258470" cy="1498282"/>
            <a:chOff x="157115" y="289074"/>
            <a:chExt cx="2258470" cy="1498282"/>
          </a:xfrm>
        </p:grpSpPr>
        <p:pic>
          <p:nvPicPr>
            <p:cNvPr id="112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13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114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15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116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117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11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120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122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123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126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24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125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127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128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13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29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130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134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135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138" name="Object 4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36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137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77" name="그룹 1003"/>
          <p:cNvGrpSpPr/>
          <p:nvPr/>
        </p:nvGrpSpPr>
        <p:grpSpPr>
          <a:xfrm>
            <a:off x="657827" y="667541"/>
            <a:ext cx="713773" cy="713888"/>
            <a:chOff x="630127" y="681271"/>
            <a:chExt cx="713773" cy="713888"/>
          </a:xfrm>
        </p:grpSpPr>
        <p:pic>
          <p:nvPicPr>
            <p:cNvPr id="78" name="Object 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127" y="681271"/>
              <a:ext cx="713773" cy="7138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31" y="1562100"/>
            <a:ext cx="3600000" cy="216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72" name="오른쪽 화살표 71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0601" y="2976922"/>
            <a:ext cx="8058150" cy="5931628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974026" y="2140528"/>
            <a:ext cx="16313974" cy="699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3200400" y="3144104"/>
            <a:ext cx="14249400" cy="5632171"/>
            <a:chOff x="3200400" y="3144104"/>
            <a:chExt cx="14249400" cy="5632171"/>
          </a:xfrm>
        </p:grpSpPr>
        <p:sp>
          <p:nvSpPr>
            <p:cNvPr id="66" name="TextBox 65"/>
            <p:cNvSpPr txBox="1"/>
            <p:nvPr/>
          </p:nvSpPr>
          <p:spPr>
            <a:xfrm>
              <a:off x="4217662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정밀도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63%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81978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재현율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90%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987346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mAP</a:t>
              </a:r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45%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6"/>
            <a:srcRect l="49786" t="54425" b="1464"/>
            <a:stretch/>
          </p:blipFill>
          <p:spPr>
            <a:xfrm>
              <a:off x="13344291" y="3187348"/>
              <a:ext cx="4105509" cy="4852036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16"/>
            <a:srcRect l="50695" t="5801" b="50758"/>
            <a:stretch/>
          </p:blipFill>
          <p:spPr>
            <a:xfrm>
              <a:off x="8303549" y="3187348"/>
              <a:ext cx="4105509" cy="4857984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6"/>
            <a:srcRect t="5801" r="50161" b="50758"/>
            <a:stretch/>
          </p:blipFill>
          <p:spPr>
            <a:xfrm>
              <a:off x="3200400" y="3144104"/>
              <a:ext cx="4105509" cy="4852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6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31" y="1562100"/>
            <a:ext cx="3600000" cy="216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72" name="오른쪽 화살표 71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0601" y="2976922"/>
            <a:ext cx="8058150" cy="5931628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974026" y="2140528"/>
            <a:ext cx="16313974" cy="699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3200400" y="3144104"/>
            <a:ext cx="14249400" cy="5632171"/>
            <a:chOff x="3200400" y="3144104"/>
            <a:chExt cx="14249400" cy="5632171"/>
          </a:xfrm>
        </p:grpSpPr>
        <p:sp>
          <p:nvSpPr>
            <p:cNvPr id="66" name="TextBox 65"/>
            <p:cNvSpPr txBox="1"/>
            <p:nvPr/>
          </p:nvSpPr>
          <p:spPr>
            <a:xfrm>
              <a:off x="4217662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정확도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63%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81978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재현율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90%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987346" y="8191500"/>
              <a:ext cx="2819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mAP</a:t>
              </a:r>
              <a:r>
                <a:rPr lang="ko-KR" altLang="en-US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3200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45%</a:t>
              </a:r>
              <a:endParaRPr lang="ko-KR" altLang="en-US" sz="3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6"/>
            <a:srcRect l="49786" t="54425" b="1464"/>
            <a:stretch/>
          </p:blipFill>
          <p:spPr>
            <a:xfrm>
              <a:off x="13344291" y="3187348"/>
              <a:ext cx="4105509" cy="4852036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16"/>
            <a:srcRect l="50695" t="5801" b="50758"/>
            <a:stretch/>
          </p:blipFill>
          <p:spPr>
            <a:xfrm>
              <a:off x="8303549" y="3187348"/>
              <a:ext cx="4105509" cy="4857984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6"/>
            <a:srcRect t="5801" r="50161" b="50758"/>
            <a:stretch/>
          </p:blipFill>
          <p:spPr>
            <a:xfrm>
              <a:off x="3200400" y="3144104"/>
              <a:ext cx="4105509" cy="4852036"/>
            </a:xfrm>
            <a:prstGeom prst="rect">
              <a:avLst/>
            </a:prstGeom>
          </p:spPr>
        </p:pic>
      </p:grpSp>
      <p:sp>
        <p:nvSpPr>
          <p:cNvPr id="75" name="직사각형 74"/>
          <p:cNvSpPr/>
          <p:nvPr/>
        </p:nvSpPr>
        <p:spPr>
          <a:xfrm>
            <a:off x="1939636" y="1"/>
            <a:ext cx="16348364" cy="10285714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0620310" y="4000500"/>
            <a:ext cx="74142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주행과 유사한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 구현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각도의 이미지 수집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4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증강 및 재라벨링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734848" y="2395873"/>
            <a:ext cx="3276600" cy="84262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문제점</a:t>
            </a:r>
            <a:endParaRPr lang="en-US" altLang="ko-KR" sz="32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2649200" y="2395873"/>
            <a:ext cx="3276600" cy="84262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해결방안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209800" y="4165580"/>
            <a:ext cx="6706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수집 이미지와 실제 환경과의 구도 차이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36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사람 이외의 배경 </a:t>
            </a:r>
            <a:r>
              <a:rPr lang="ko-KR" altLang="en-US" sz="4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탐</a:t>
            </a:r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8915400" y="5312366"/>
            <a:ext cx="1676400" cy="897934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l="49205" t="5889" b="50669"/>
          <a:stretch/>
        </p:blipFill>
        <p:spPr>
          <a:xfrm>
            <a:off x="7883230" y="2835866"/>
            <a:ext cx="4562475" cy="4953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2"/>
          <a:srcRect l="50053" t="54692" b="2041"/>
          <a:stretch/>
        </p:blipFill>
        <p:spPr>
          <a:xfrm>
            <a:off x="13099462" y="2835866"/>
            <a:ext cx="4486275" cy="49331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2"/>
          <a:srcRect t="5889" r="50795" b="50669"/>
          <a:stretch/>
        </p:blipFill>
        <p:spPr>
          <a:xfrm>
            <a:off x="2743201" y="2835866"/>
            <a:ext cx="3902530" cy="496838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531063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정밀도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63%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97%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4191000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7772400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재현율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98%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9432337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2801600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45%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81%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14461537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7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562100"/>
            <a:ext cx="3600000" cy="216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0713" y="3162300"/>
            <a:ext cx="8424654" cy="5714999"/>
          </a:xfrm>
          <a:prstGeom prst="rect">
            <a:avLst/>
          </a:prstGeom>
        </p:spPr>
      </p:pic>
      <p:sp>
        <p:nvSpPr>
          <p:cNvPr id="69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전동킥보드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1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3" y="3162300"/>
            <a:ext cx="8424654" cy="5714999"/>
          </a:xfrm>
          <a:prstGeom prst="rect">
            <a:avLst/>
          </a:prstGeom>
        </p:spPr>
      </p:pic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562100"/>
            <a:ext cx="3600000" cy="216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74026" y="2140528"/>
            <a:ext cx="16313974" cy="699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6"/>
          <a:srcRect l="51007" t="8505"/>
          <a:stretch/>
        </p:blipFill>
        <p:spPr>
          <a:xfrm>
            <a:off x="8153400" y="2736482"/>
            <a:ext cx="4065612" cy="5128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9479" y="81915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정밀도 </a:t>
            </a: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88%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81978" y="81915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재현율 </a:t>
            </a: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47%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971612" y="81915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30%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전동킥보드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7"/>
          <a:srcRect t="3217"/>
          <a:stretch/>
        </p:blipFill>
        <p:spPr>
          <a:xfrm>
            <a:off x="13285812" y="2754526"/>
            <a:ext cx="3935388" cy="4858685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/>
          <a:srcRect t="8505" r="48866"/>
          <a:stretch/>
        </p:blipFill>
        <p:spPr>
          <a:xfrm>
            <a:off x="3200400" y="2786994"/>
            <a:ext cx="4243280" cy="51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3" y="3162300"/>
            <a:ext cx="8424654" cy="5714999"/>
          </a:xfrm>
          <a:prstGeom prst="rect">
            <a:avLst/>
          </a:prstGeom>
        </p:spPr>
      </p:pic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헬멧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동반 탑승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1562100"/>
            <a:ext cx="3600000" cy="2160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507500"/>
            <a:ext cx="3600000" cy="216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7613211"/>
            <a:ext cx="3600000" cy="21600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9571286">
            <a:off x="11582400" y="286133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>
            <a:off x="11675019" y="5142613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1849035">
            <a:off x="11649828" y="7561417"/>
            <a:ext cx="1371600" cy="938740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74026" y="2247900"/>
            <a:ext cx="16313974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4648200" y="2705100"/>
            <a:ext cx="11187504" cy="4607771"/>
            <a:chOff x="6272212" y="3357562"/>
            <a:chExt cx="8572892" cy="3571875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72212" y="3357562"/>
              <a:ext cx="5743575" cy="3571875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018581" y="3357563"/>
              <a:ext cx="2826523" cy="3571874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255462" y="761321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정확도 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88%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324085" y="761321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재현율 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47%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019907" y="761321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54%</a:t>
            </a:r>
            <a:endParaRPr lang="ko-KR" altLang="en-US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939636" y="1"/>
            <a:ext cx="16348364" cy="10285714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209800" y="4262378"/>
            <a:ext cx="66849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 요소로 인한 </a:t>
            </a:r>
            <a:endParaRPr lang="en-US" altLang="ko-KR" sz="4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잘못된 학습</a:t>
            </a:r>
            <a:endParaRPr lang="en-US" altLang="ko-KR" sz="36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36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학습할수록</a:t>
            </a:r>
            <a:r>
              <a:rPr lang="en-US" altLang="ko-KR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감지율 저하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17403" y="4156650"/>
            <a:ext cx="741421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선별 후 학습</a:t>
            </a:r>
            <a:endParaRPr lang="en-US" altLang="ko-KR" sz="36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크롤링을 통한 킥보드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단독 이미지 확보</a:t>
            </a:r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 이미지 증강</a:t>
            </a:r>
            <a:endParaRPr lang="en-US" altLang="ko-KR" sz="4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756615" y="2395873"/>
            <a:ext cx="3276600" cy="84262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A4CA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290015" y="253963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문제점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649200" y="2395873"/>
            <a:ext cx="3276600" cy="842627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A4CA8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219611" y="253963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해결방안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8915400" y="5312366"/>
            <a:ext cx="1676400" cy="897934"/>
          </a:xfrm>
          <a:prstGeom prst="rightArrow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내용 </a:t>
            </a:r>
            <a:r>
              <a:rPr lang="en-US" altLang="ko-KR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40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전동킥보드 감지 모델</a:t>
            </a:r>
            <a:endParaRPr lang="en-US" altLang="ko-KR" sz="4000" kern="0" spc="-400" dirty="0" smtClean="0">
              <a:solidFill>
                <a:srgbClr val="0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4393472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2"/>
          <a:srcRect l="51553" t="8882"/>
          <a:stretch/>
        </p:blipFill>
        <p:spPr>
          <a:xfrm>
            <a:off x="8382000" y="2704432"/>
            <a:ext cx="3733800" cy="496114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2"/>
          <a:srcRect t="8749" r="49519"/>
          <a:stretch/>
        </p:blipFill>
        <p:spPr>
          <a:xfrm>
            <a:off x="3200400" y="2703764"/>
            <a:ext cx="3899537" cy="4968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1063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정밀도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88%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95%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191000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772400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재현율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47%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96%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9432337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2801600" y="7962900"/>
            <a:ext cx="4784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</a:p>
          <a:p>
            <a:pPr algn="ctr"/>
            <a:endParaRPr lang="en-US" altLang="ko-KR" sz="1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30%</a:t>
            </a:r>
            <a:r>
              <a:rPr lang="en-US" altLang="ko-KR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 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</a:t>
            </a:r>
            <a:r>
              <a:rPr lang="en-US" altLang="ko-KR" sz="3600" dirty="0" smtClean="0">
                <a:solidFill>
                  <a:srgbClr val="FF66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72%</a:t>
            </a:r>
            <a:endParaRPr lang="ko-KR" altLang="en-US" sz="2000" dirty="0">
              <a:solidFill>
                <a:srgbClr val="FF66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오른쪽 화살표 77"/>
          <p:cNvSpPr/>
          <p:nvPr/>
        </p:nvSpPr>
        <p:spPr>
          <a:xfrm>
            <a:off x="14461537" y="8774974"/>
            <a:ext cx="762000" cy="381000"/>
          </a:xfrm>
          <a:prstGeom prst="rightArrow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6768" y="2703764"/>
            <a:ext cx="3733800" cy="49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567309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282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기대효과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4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6893008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3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2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3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6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4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5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48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1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9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0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2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3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6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4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5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58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0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1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4" name="모서리가 둥근 직사각형 3"/>
          <p:cNvSpPr/>
          <p:nvPr/>
        </p:nvSpPr>
        <p:spPr>
          <a:xfrm>
            <a:off x="3124200" y="6038986"/>
            <a:ext cx="4114800" cy="3676513"/>
          </a:xfrm>
          <a:prstGeom prst="roundRect">
            <a:avLst/>
          </a:prstGeom>
          <a:noFill/>
          <a:ln w="5715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24705" y="6038986"/>
            <a:ext cx="4114800" cy="3676513"/>
          </a:xfrm>
          <a:prstGeom prst="roundRect">
            <a:avLst/>
          </a:prstGeom>
          <a:noFill/>
          <a:ln w="5715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3525210" y="6038986"/>
            <a:ext cx="4114800" cy="3676513"/>
          </a:xfrm>
          <a:prstGeom prst="roundRect">
            <a:avLst/>
          </a:prstGeom>
          <a:noFill/>
          <a:ln w="5715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7772400" y="4102312"/>
            <a:ext cx="0" cy="4546388"/>
          </a:xfrm>
          <a:prstGeom prst="line">
            <a:avLst/>
          </a:prstGeom>
          <a:ln>
            <a:solidFill>
              <a:srgbClr val="C5C5C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2954000" y="4102312"/>
            <a:ext cx="0" cy="4546388"/>
          </a:xfrm>
          <a:prstGeom prst="line">
            <a:avLst/>
          </a:prstGeom>
          <a:ln>
            <a:solidFill>
              <a:srgbClr val="C5C5C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3712766" y="2232097"/>
            <a:ext cx="2933315" cy="3085712"/>
            <a:chOff x="465049" y="1715725"/>
            <a:chExt cx="6171429" cy="6171424"/>
          </a:xfrm>
        </p:grpSpPr>
        <p:pic>
          <p:nvPicPr>
            <p:cNvPr id="70" name="Object 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049" y="1715725"/>
              <a:ext cx="6171429" cy="6171424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9099768" y="2488190"/>
            <a:ext cx="2482632" cy="2655310"/>
            <a:chOff x="6636478" y="1686974"/>
            <a:chExt cx="5770093" cy="6171429"/>
          </a:xfrm>
        </p:grpSpPr>
        <p:pic>
          <p:nvPicPr>
            <p:cNvPr id="72" name="Object 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6478" y="1686974"/>
              <a:ext cx="5770093" cy="6171429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4173200" y="2362587"/>
            <a:ext cx="2780913" cy="2780913"/>
            <a:chOff x="11797895" y="1525704"/>
            <a:chExt cx="6171429" cy="6171429"/>
          </a:xfrm>
        </p:grpSpPr>
        <p:pic>
          <p:nvPicPr>
            <p:cNvPr id="74" name="Object 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97895" y="1525704"/>
              <a:ext cx="6171429" cy="617142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809249" y="5233377"/>
            <a:ext cx="275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타협점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946617" y="5233377"/>
            <a:ext cx="275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사고 감소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232719" y="5233377"/>
            <a:ext cx="275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확장성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3644" y="6743700"/>
            <a:ext cx="3652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정부 규제와 공유 전동   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 시장 사이의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타협점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위축된 공유 모빌리티 시장의 활성화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792200" y="6743700"/>
            <a:ext cx="3652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퍼스널 모빌리티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가능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플랫폼에서도 적용 가능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767644" y="6743700"/>
            <a:ext cx="3652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이용자에게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경각심 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부여를 통한 사고율 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감소</a:t>
            </a:r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보행자 안전 및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불만 감소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37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9" name="그룹 1002"/>
          <p:cNvGrpSpPr/>
          <p:nvPr/>
        </p:nvGrpSpPr>
        <p:grpSpPr>
          <a:xfrm>
            <a:off x="157115" y="8159409"/>
            <a:ext cx="2258470" cy="1498282"/>
            <a:chOff x="157115" y="289074"/>
            <a:chExt cx="2258470" cy="1498282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5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6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49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47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4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1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4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2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3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5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6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59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7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58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0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1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2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3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6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4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5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33" name="그룹 1012"/>
          <p:cNvGrpSpPr/>
          <p:nvPr/>
        </p:nvGrpSpPr>
        <p:grpSpPr>
          <a:xfrm>
            <a:off x="685800" y="8611058"/>
            <a:ext cx="594984" cy="594984"/>
            <a:chOff x="16042850" y="7461717"/>
            <a:chExt cx="594984" cy="594984"/>
          </a:xfrm>
        </p:grpSpPr>
        <p:pic>
          <p:nvPicPr>
            <p:cNvPr id="34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26265" y="7245132"/>
              <a:ext cx="1189969" cy="1189969"/>
            </a:xfrm>
            <a:prstGeom prst="rect">
              <a:avLst/>
            </a:prstGeom>
          </p:spPr>
        </p:pic>
        <p:pic>
          <p:nvPicPr>
            <p:cNvPr id="35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42850" y="7461717"/>
              <a:ext cx="594984" cy="59498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7480" y="2116183"/>
            <a:ext cx="2379085" cy="3059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0" y="2116183"/>
            <a:ext cx="2292850" cy="305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5"/>
          <a:srcRect l="2586" r="3536"/>
          <a:stretch/>
        </p:blipFill>
        <p:spPr>
          <a:xfrm>
            <a:off x="11597690" y="2122380"/>
            <a:ext cx="2656115" cy="30531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11400" y="2116183"/>
            <a:ext cx="2286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5295900"/>
            <a:ext cx="229285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박준영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팀장</a:t>
            </a: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총괄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페이지  기능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핸들러 메소드 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20597" y="5295900"/>
            <a:ext cx="2292850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최철웅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프론트엔드 총괄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HTML/CSS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및 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 UI/UX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및  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핸들러 메소드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비동기 통신 페이지 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728177" y="5295900"/>
            <a:ext cx="229285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김유림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 설계 및 검증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Flask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구축 및 연동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Web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페이지  기능 구현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산출 문서 관리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97689" y="5295900"/>
            <a:ext cx="2656115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노태민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및 전처리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설명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공지사항 페이지 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찾기 페이지 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시연영상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제작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011400" y="5295900"/>
            <a:ext cx="2514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최현우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 설계 및 검증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Python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 페이지  기능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산출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문서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일정 관리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4900" y="2095500"/>
            <a:ext cx="2310000" cy="3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/>
          <p:cNvSpPr/>
          <p:nvPr/>
        </p:nvSpPr>
        <p:spPr>
          <a:xfrm>
            <a:off x="12192000" y="2207248"/>
            <a:ext cx="5334000" cy="7127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75303" y="2807157"/>
            <a:ext cx="4998297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퍼스널 모빌리티 시장 </a:t>
            </a:r>
            <a:r>
              <a: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규모</a:t>
            </a:r>
            <a:endParaRPr lang="en-US" altLang="ko-KR" sz="32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국내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개인형 이동 수단 시장은 </a:t>
            </a:r>
            <a:r>
              <a:rPr lang="en-US" altLang="ko-KR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안에 연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 대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수준에 도달할 것으 로 예상되며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중에서도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전동킥보드의 수요가 전체의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81%(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402,000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 가 장 높을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것으로 예측하고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있어 대세 가 전동 킥보드임을 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 수 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있다</a:t>
            </a:r>
            <a:r>
              <a:rPr lang="en-US" altLang="ko-KR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출처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한국교통연구원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33600" y="6068108"/>
            <a:ext cx="202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A4CA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전동 킥보드</a:t>
            </a:r>
            <a:endParaRPr lang="ko-KR" altLang="en-US" sz="2800" dirty="0">
              <a:solidFill>
                <a:srgbClr val="3A4CA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 flipH="1">
            <a:off x="2856661" y="5295900"/>
            <a:ext cx="1696539" cy="665089"/>
            <a:chOff x="12591710" y="4298094"/>
            <a:chExt cx="3126373" cy="844763"/>
          </a:xfrm>
        </p:grpSpPr>
        <p:pic>
          <p:nvPicPr>
            <p:cNvPr id="80" name="Object 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1710" y="4298094"/>
              <a:ext cx="3126373" cy="844763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10065921" y="4699820"/>
            <a:ext cx="202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95A3C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전기 자전거</a:t>
            </a:r>
            <a:endParaRPr lang="ko-KR" altLang="en-US" sz="2400" dirty="0">
              <a:solidFill>
                <a:srgbClr val="95A3C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359564" y="2807157"/>
            <a:ext cx="6172200" cy="5888859"/>
            <a:chOff x="4359564" y="3111957"/>
            <a:chExt cx="6172200" cy="5888859"/>
          </a:xfrm>
        </p:grpSpPr>
        <p:grpSp>
          <p:nvGrpSpPr>
            <p:cNvPr id="81" name="그룹 80"/>
            <p:cNvGrpSpPr/>
            <p:nvPr/>
          </p:nvGrpSpPr>
          <p:grpSpPr>
            <a:xfrm>
              <a:off x="9082024" y="4575697"/>
              <a:ext cx="1449740" cy="388098"/>
              <a:chOff x="12591710" y="4298094"/>
              <a:chExt cx="3126373" cy="844763"/>
            </a:xfrm>
          </p:grpSpPr>
          <p:pic>
            <p:nvPicPr>
              <p:cNvPr id="82" name="Object 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91710" y="4298094"/>
                <a:ext cx="3126373" cy="844763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8873267" y="6178859"/>
              <a:ext cx="1449740" cy="388098"/>
              <a:chOff x="12591710" y="4298094"/>
              <a:chExt cx="3126373" cy="844763"/>
            </a:xfrm>
          </p:grpSpPr>
          <p:pic>
            <p:nvPicPr>
              <p:cNvPr id="84" name="Object 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91710" y="4298094"/>
                <a:ext cx="3126373" cy="844763"/>
              </a:xfrm>
              <a:prstGeom prst="rect">
                <a:avLst/>
              </a:prstGeom>
            </p:spPr>
          </p:pic>
        </p:grpSp>
        <p:sp>
          <p:nvSpPr>
            <p:cNvPr id="14" name="원형 13"/>
            <p:cNvSpPr/>
            <p:nvPr/>
          </p:nvSpPr>
          <p:spPr>
            <a:xfrm>
              <a:off x="4359564" y="3111957"/>
              <a:ext cx="6019800" cy="5888859"/>
            </a:xfrm>
            <a:prstGeom prst="pie">
              <a:avLst>
                <a:gd name="adj1" fmla="val 3000775"/>
                <a:gd name="adj2" fmla="val 17564064"/>
              </a:avLst>
            </a:prstGeom>
            <a:solidFill>
              <a:srgbClr val="3A4CA8"/>
            </a:solidFill>
            <a:ln>
              <a:solidFill>
                <a:srgbClr val="3A4C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5000254" y="3491620"/>
              <a:ext cx="4839269" cy="5129532"/>
              <a:chOff x="5000254" y="3491620"/>
              <a:chExt cx="4839269" cy="5129532"/>
            </a:xfrm>
          </p:grpSpPr>
          <p:grpSp>
            <p:nvGrpSpPr>
              <p:cNvPr id="85" name="그룹 84"/>
              <p:cNvGrpSpPr/>
              <p:nvPr/>
            </p:nvGrpSpPr>
            <p:grpSpPr>
              <a:xfrm>
                <a:off x="8389783" y="6895610"/>
                <a:ext cx="1449740" cy="388098"/>
                <a:chOff x="12591710" y="4298094"/>
                <a:chExt cx="3126373" cy="844763"/>
              </a:xfrm>
            </p:grpSpPr>
            <p:pic>
              <p:nvPicPr>
                <p:cNvPr id="86" name="Object 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591710" y="4298094"/>
                  <a:ext cx="3126373" cy="844763"/>
                </a:xfrm>
                <a:prstGeom prst="rect">
                  <a:avLst/>
                </a:prstGeom>
              </p:spPr>
            </p:pic>
          </p:grpSp>
          <p:sp>
            <p:nvSpPr>
              <p:cNvPr id="72" name="원형 71"/>
              <p:cNvSpPr/>
              <p:nvPr/>
            </p:nvSpPr>
            <p:spPr>
              <a:xfrm rot="14157389">
                <a:off x="4826768" y="3665106"/>
                <a:ext cx="5129532" cy="4782559"/>
              </a:xfrm>
              <a:prstGeom prst="pie">
                <a:avLst>
                  <a:gd name="adj1" fmla="val 3399934"/>
                  <a:gd name="adj2" fmla="val 7064069"/>
                </a:avLst>
              </a:prstGeom>
              <a:solidFill>
                <a:srgbClr val="BCC5DC"/>
              </a:solidFill>
              <a:ln>
                <a:solidFill>
                  <a:srgbClr val="BCC5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원형 72"/>
              <p:cNvSpPr/>
              <p:nvPr/>
            </p:nvSpPr>
            <p:spPr>
              <a:xfrm rot="17174635">
                <a:off x="5608998" y="4476977"/>
                <a:ext cx="3565068" cy="3189526"/>
              </a:xfrm>
              <a:prstGeom prst="pie">
                <a:avLst>
                  <a:gd name="adj1" fmla="val 4053007"/>
                  <a:gd name="adj2" fmla="val 5712764"/>
                </a:avLst>
              </a:prstGeom>
              <a:solidFill>
                <a:srgbClr val="CBCACA"/>
              </a:solidFill>
              <a:ln>
                <a:solidFill>
                  <a:srgbClr val="CBCA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원형 73"/>
              <p:cNvSpPr/>
              <p:nvPr/>
            </p:nvSpPr>
            <p:spPr>
              <a:xfrm rot="18810980">
                <a:off x="5610318" y="4711759"/>
                <a:ext cx="3562429" cy="2779099"/>
              </a:xfrm>
              <a:prstGeom prst="pie">
                <a:avLst>
                  <a:gd name="adj1" fmla="val 4061596"/>
                  <a:gd name="adj2" fmla="val 5712764"/>
                </a:avLst>
              </a:prstGeom>
              <a:solidFill>
                <a:srgbClr val="CDD8F0"/>
              </a:solidFill>
              <a:ln>
                <a:solidFill>
                  <a:srgbClr val="CDD8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32695" y="5470973"/>
                <a:ext cx="21680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80.8 %</a:t>
                </a:r>
                <a:endParaRPr lang="ko-KR" altLang="en-US" sz="40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pic>
            <p:nvPicPr>
              <p:cNvPr id="2052" name="Picture 4" descr="에어킥(Airkic) - 공유 퍼스널모빌리티 서비스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0136" y="6343344"/>
                <a:ext cx="1745438" cy="17657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7898040" y="5004620"/>
                <a:ext cx="1584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13.2 %</a:t>
                </a:r>
                <a:endPara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094000" y="6011119"/>
                <a:ext cx="1031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3.5 %</a:t>
                </a:r>
                <a:endParaRPr lang="ko-KR" altLang="en-US" sz="20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898040" y="6537553"/>
                <a:ext cx="1011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2.3 %</a:t>
                </a:r>
                <a:endParaRPr lang="ko-KR" altLang="en-US" sz="16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</p:grpSp>
      </p:grpSp>
      <p:sp>
        <p:nvSpPr>
          <p:cNvPr id="91" name="TextBox 90"/>
          <p:cNvSpPr txBox="1"/>
          <p:nvPr/>
        </p:nvSpPr>
        <p:spPr>
          <a:xfrm>
            <a:off x="10006679" y="6291054"/>
            <a:ext cx="20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B9B7B7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휠자이로타입</a:t>
            </a:r>
            <a:endParaRPr lang="ko-KR" altLang="en-US" sz="2000" dirty="0">
              <a:solidFill>
                <a:srgbClr val="B9B7B7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1590" y="7064528"/>
            <a:ext cx="2291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A9BCE5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컨트롤자이로타입</a:t>
            </a:r>
            <a:endParaRPr lang="ko-KR" altLang="en-US" sz="2000" dirty="0">
              <a:solidFill>
                <a:srgbClr val="A9BCE5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0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4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  <a:solidFill>
            <a:srgbClr val="3A4CA8"/>
          </a:solidFill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  <a:grpFill/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7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7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pic>
        <p:nvPicPr>
          <p:cNvPr id="3074" name="Picture 2" descr="4명이 함께 킥보드 타는 일가족 : 동아사이언스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924389"/>
            <a:ext cx="4419600" cy="56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0" y="91059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출처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동아사이언스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명이 함께 킥보드 타는 일가족 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2800" y="3989140"/>
            <a:ext cx="6096000" cy="4572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087100" y="91059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출처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한국일보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'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 견인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일주일째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거리는 여전히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불법주차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38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7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72" name="Object 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pic>
        <p:nvPicPr>
          <p:cNvPr id="3074" name="Picture 2" descr="4명이 함께 킥보드 타는 일가족 : 동아사이언스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924389"/>
            <a:ext cx="4419600" cy="56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0" y="91059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출처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동아사이언스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명이 함께 킥보드 타는 일가족 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2800" y="3989140"/>
            <a:ext cx="6096000" cy="4572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087100" y="91059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출처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한국일보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'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 견인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일주일째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거리는 여전히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'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불법주차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939636" y="1089"/>
            <a:ext cx="16348364" cy="102857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486400" y="7864969"/>
            <a:ext cx="9448800" cy="0"/>
          </a:xfrm>
          <a:prstGeom prst="line">
            <a:avLst/>
          </a:prstGeom>
          <a:ln w="571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9000" y="5104311"/>
            <a:ext cx="1371600" cy="2760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43700" y="8115300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2019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563350" y="2290762"/>
            <a:ext cx="1371600" cy="5550910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 rot="19107188">
            <a:off x="8786285" y="3211041"/>
            <a:ext cx="2247900" cy="1219200"/>
          </a:xfrm>
          <a:prstGeom prst="rightArrow">
            <a:avLst>
              <a:gd name="adj1" fmla="val 36479"/>
              <a:gd name="adj2" fmla="val 57707"/>
            </a:avLst>
          </a:prstGeom>
          <a:gradFill flip="none" rotWithShape="1">
            <a:gsLst>
              <a:gs pos="45000">
                <a:srgbClr val="3A4CA8"/>
              </a:gs>
              <a:gs pos="100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300823" y="8115300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2020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43700" y="4433454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447</a:t>
            </a:r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건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49000" y="141690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897</a:t>
            </a:r>
            <a:r>
              <a:rPr lang="ko-KR" altLang="en-US" sz="4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건</a:t>
            </a:r>
            <a:endParaRPr lang="ko-KR" altLang="en-US" sz="4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1400" y="88011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출처 </a:t>
            </a:r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경찰청</a:t>
            </a:r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TASS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교통사고통계 시스템</a:t>
            </a:r>
            <a:endParaRPr lang="en-US" altLang="ko-KR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개인형 이동 장치 사고 건수</a:t>
            </a:r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]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" grpId="0" animBg="1"/>
      <p:bldP spid="70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35" name="그룹 1003"/>
          <p:cNvGrpSpPr/>
          <p:nvPr/>
        </p:nvGrpSpPr>
        <p:grpSpPr>
          <a:xfrm>
            <a:off x="4078089" y="2273047"/>
            <a:ext cx="3643208" cy="3340198"/>
            <a:chOff x="1170974" y="235040"/>
            <a:chExt cx="4390127" cy="3957333"/>
          </a:xfrm>
        </p:grpSpPr>
        <p:pic>
          <p:nvPicPr>
            <p:cNvPr id="38" name="Object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74" y="235040"/>
              <a:ext cx="4390127" cy="3957333"/>
            </a:xfrm>
            <a:prstGeom prst="rect">
              <a:avLst/>
            </a:prstGeom>
          </p:spPr>
        </p:pic>
      </p:grpSp>
      <p:grpSp>
        <p:nvGrpSpPr>
          <p:cNvPr id="39" name="그룹 1001"/>
          <p:cNvGrpSpPr/>
          <p:nvPr/>
        </p:nvGrpSpPr>
        <p:grpSpPr>
          <a:xfrm>
            <a:off x="8645201" y="1660004"/>
            <a:ext cx="4156694" cy="4156694"/>
            <a:chOff x="6776999" y="-14376"/>
            <a:chExt cx="4156694" cy="4156694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6999" y="-14376"/>
              <a:ext cx="4156694" cy="4156694"/>
            </a:xfrm>
            <a:prstGeom prst="rect">
              <a:avLst/>
            </a:prstGeom>
          </p:spPr>
        </p:pic>
      </p:grpSp>
      <p:grpSp>
        <p:nvGrpSpPr>
          <p:cNvPr id="43" name="그룹 1002"/>
          <p:cNvGrpSpPr/>
          <p:nvPr/>
        </p:nvGrpSpPr>
        <p:grpSpPr>
          <a:xfrm>
            <a:off x="13573865" y="1710419"/>
            <a:ext cx="3758319" cy="3838766"/>
            <a:chOff x="1339802" y="4659838"/>
            <a:chExt cx="4373405" cy="4373405"/>
          </a:xfrm>
        </p:grpSpPr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802" y="4659838"/>
              <a:ext cx="4373405" cy="4373405"/>
            </a:xfrm>
            <a:prstGeom prst="rect">
              <a:avLst/>
            </a:prstGeom>
          </p:spPr>
        </p:pic>
      </p:grpSp>
      <p:grpSp>
        <p:nvGrpSpPr>
          <p:cNvPr id="70" name="그룹 1004"/>
          <p:cNvGrpSpPr/>
          <p:nvPr/>
        </p:nvGrpSpPr>
        <p:grpSpPr>
          <a:xfrm>
            <a:off x="5336546" y="5581091"/>
            <a:ext cx="3586873" cy="4122115"/>
            <a:chOff x="13174124" y="4357951"/>
            <a:chExt cx="4560288" cy="4560288"/>
          </a:xfrm>
        </p:grpSpPr>
        <p:pic>
          <p:nvPicPr>
            <p:cNvPr id="71" name="Object 1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74124" y="4357951"/>
              <a:ext cx="4560288" cy="4560288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1013782" y="5864701"/>
            <a:ext cx="3576225" cy="3517802"/>
            <a:chOff x="6187601" y="5076421"/>
            <a:chExt cx="3957225" cy="3956823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87601" y="5076421"/>
              <a:ext cx="3957225" cy="3956823"/>
            </a:xfrm>
            <a:prstGeom prst="rect">
              <a:avLst/>
            </a:prstGeom>
          </p:spPr>
        </p:pic>
      </p:grpSp>
      <p:sp>
        <p:nvSpPr>
          <p:cNvPr id="74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8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grpSp>
        <p:nvGrpSpPr>
          <p:cNvPr id="35" name="그룹 1003"/>
          <p:cNvGrpSpPr/>
          <p:nvPr/>
        </p:nvGrpSpPr>
        <p:grpSpPr>
          <a:xfrm>
            <a:off x="4078089" y="2273047"/>
            <a:ext cx="3643208" cy="3340198"/>
            <a:chOff x="1170974" y="235040"/>
            <a:chExt cx="4390127" cy="3957333"/>
          </a:xfrm>
        </p:grpSpPr>
        <p:pic>
          <p:nvPicPr>
            <p:cNvPr id="38" name="Object 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0974" y="235040"/>
              <a:ext cx="4390127" cy="3957333"/>
            </a:xfrm>
            <a:prstGeom prst="rect">
              <a:avLst/>
            </a:prstGeom>
          </p:spPr>
        </p:pic>
      </p:grpSp>
      <p:grpSp>
        <p:nvGrpSpPr>
          <p:cNvPr id="39" name="그룹 1001"/>
          <p:cNvGrpSpPr/>
          <p:nvPr/>
        </p:nvGrpSpPr>
        <p:grpSpPr>
          <a:xfrm>
            <a:off x="8645201" y="1660004"/>
            <a:ext cx="4156694" cy="4156694"/>
            <a:chOff x="6776999" y="-14376"/>
            <a:chExt cx="4156694" cy="4156694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6999" y="-14376"/>
              <a:ext cx="4156694" cy="4156694"/>
            </a:xfrm>
            <a:prstGeom prst="rect">
              <a:avLst/>
            </a:prstGeom>
          </p:spPr>
        </p:pic>
      </p:grpSp>
      <p:grpSp>
        <p:nvGrpSpPr>
          <p:cNvPr id="43" name="그룹 1002"/>
          <p:cNvGrpSpPr/>
          <p:nvPr/>
        </p:nvGrpSpPr>
        <p:grpSpPr>
          <a:xfrm>
            <a:off x="13573865" y="1710419"/>
            <a:ext cx="3758319" cy="3838766"/>
            <a:chOff x="1339802" y="4659838"/>
            <a:chExt cx="4373405" cy="4373405"/>
          </a:xfrm>
        </p:grpSpPr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802" y="4659838"/>
              <a:ext cx="4373405" cy="4373405"/>
            </a:xfrm>
            <a:prstGeom prst="rect">
              <a:avLst/>
            </a:prstGeom>
          </p:spPr>
        </p:pic>
      </p:grpSp>
      <p:grpSp>
        <p:nvGrpSpPr>
          <p:cNvPr id="70" name="그룹 1004"/>
          <p:cNvGrpSpPr/>
          <p:nvPr/>
        </p:nvGrpSpPr>
        <p:grpSpPr>
          <a:xfrm>
            <a:off x="5336546" y="5581091"/>
            <a:ext cx="3586873" cy="4122115"/>
            <a:chOff x="13174124" y="4357951"/>
            <a:chExt cx="4560288" cy="4560288"/>
          </a:xfrm>
        </p:grpSpPr>
        <p:pic>
          <p:nvPicPr>
            <p:cNvPr id="71" name="Object 1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74124" y="4357951"/>
              <a:ext cx="4560288" cy="4560288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1013782" y="5864701"/>
            <a:ext cx="3576225" cy="3517802"/>
            <a:chOff x="6187601" y="5076421"/>
            <a:chExt cx="3957225" cy="3956823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87601" y="5076421"/>
              <a:ext cx="3957225" cy="3956823"/>
            </a:xfrm>
            <a:prstGeom prst="rect">
              <a:avLst/>
            </a:prstGeom>
          </p:spPr>
        </p:pic>
      </p:grpSp>
      <p:sp>
        <p:nvSpPr>
          <p:cNvPr id="74" name="직사각형 73"/>
          <p:cNvSpPr/>
          <p:nvPr/>
        </p:nvSpPr>
        <p:spPr>
          <a:xfrm>
            <a:off x="1939636" y="11974"/>
            <a:ext cx="16348364" cy="102857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5486400" y="7864969"/>
            <a:ext cx="9448800" cy="0"/>
          </a:xfrm>
          <a:prstGeom prst="line">
            <a:avLst/>
          </a:prstGeom>
          <a:ln w="571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86688" y="8115300"/>
            <a:ext cx="255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승차 인원 준수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00823" y="8115300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안전모 착용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64142" y="8877300"/>
            <a:ext cx="630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출처 </a:t>
            </a:r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도로교통공단</a:t>
            </a:r>
            <a:endParaRPr lang="en-US" altLang="ko-KR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소유 형태별 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개정법 시행 전후 안전기준 준수율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비교 </a:t>
            </a:r>
            <a:r>
              <a:rPr lang="en-US" altLang="ko-KR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547618" y="3021872"/>
            <a:ext cx="939542" cy="4843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128258" y="2678974"/>
            <a:ext cx="939542" cy="5159869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물결 2"/>
          <p:cNvSpPr/>
          <p:nvPr/>
        </p:nvSpPr>
        <p:spPr>
          <a:xfrm>
            <a:off x="6513711" y="6765035"/>
            <a:ext cx="1182489" cy="379109"/>
          </a:xfrm>
          <a:prstGeom prst="wave">
            <a:avLst>
              <a:gd name="adj1" fmla="val 20000"/>
              <a:gd name="adj2" fmla="val 0"/>
            </a:avLst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물결 84"/>
          <p:cNvSpPr/>
          <p:nvPr/>
        </p:nvSpPr>
        <p:spPr>
          <a:xfrm>
            <a:off x="8000742" y="6765035"/>
            <a:ext cx="1182489" cy="379109"/>
          </a:xfrm>
          <a:prstGeom prst="wave">
            <a:avLst>
              <a:gd name="adj1" fmla="val 20000"/>
              <a:gd name="adj2" fmla="val 0"/>
            </a:avLst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312506" y="2504207"/>
            <a:ext cx="14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90.7%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874379" y="2079094"/>
            <a:ext cx="142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91.8%</a:t>
            </a:r>
            <a:endParaRPr lang="ko-KR" altLang="en-US" sz="3200" dirty="0">
              <a:solidFill>
                <a:srgbClr val="3A4CA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 rot="20704981">
            <a:off x="6926137" y="1587693"/>
            <a:ext cx="1708940" cy="601564"/>
          </a:xfrm>
          <a:prstGeom prst="curvedDownArrow">
            <a:avLst>
              <a:gd name="adj1" fmla="val 37145"/>
              <a:gd name="adj2" fmla="val 82853"/>
              <a:gd name="adj3" fmla="val 47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1052535" y="7581900"/>
            <a:ext cx="939542" cy="283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2633175" y="7382236"/>
            <a:ext cx="939542" cy="456607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0838746" y="6985364"/>
            <a:ext cx="14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0.4%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400619" y="6560251"/>
            <a:ext cx="142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A4CA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2.9%</a:t>
            </a:r>
            <a:endParaRPr lang="ko-KR" altLang="en-US" sz="3200" dirty="0">
              <a:solidFill>
                <a:srgbClr val="3A4CA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아래로 구부러진 화살표 90"/>
          <p:cNvSpPr/>
          <p:nvPr/>
        </p:nvSpPr>
        <p:spPr>
          <a:xfrm rot="20704981">
            <a:off x="11431729" y="5974789"/>
            <a:ext cx="1708940" cy="601564"/>
          </a:xfrm>
          <a:prstGeom prst="curvedDownArrow">
            <a:avLst>
              <a:gd name="adj1" fmla="val 37145"/>
              <a:gd name="adj2" fmla="val 82853"/>
              <a:gd name="adj3" fmla="val 47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00619" y="1762907"/>
            <a:ext cx="232556" cy="251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2400619" y="2152507"/>
            <a:ext cx="232556" cy="251966"/>
          </a:xfrm>
          <a:prstGeom prst="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614718" y="1700042"/>
            <a:ext cx="102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시행 전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614718" y="2090801"/>
            <a:ext cx="102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시행 후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2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36" name="그룹 1002"/>
          <p:cNvGrpSpPr/>
          <p:nvPr/>
        </p:nvGrpSpPr>
        <p:grpSpPr>
          <a:xfrm>
            <a:off x="157115" y="1762907"/>
            <a:ext cx="2258470" cy="1498282"/>
            <a:chOff x="157115" y="289074"/>
            <a:chExt cx="2258470" cy="1498282"/>
          </a:xfrm>
        </p:grpSpPr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41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4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44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4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4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0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53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54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57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55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5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58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59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62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0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61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68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69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63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64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67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65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66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pic>
        <p:nvPicPr>
          <p:cNvPr id="4098" name="Picture 2" descr="모비인사이드어워드 모빌리티 부문 수상사 : 킥고잉 김태건 팀장 인터뷰 - 모비인사이드 MOBI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09131"/>
            <a:ext cx="2514600" cy="44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씽씽 - 새로운 이동생활 - Apps on Google Play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r="22666"/>
          <a:stretch/>
        </p:blipFill>
        <p:spPr bwMode="auto">
          <a:xfrm>
            <a:off x="6330440" y="2546917"/>
            <a:ext cx="1100752" cy="100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euron Mobility – GSR Ventur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70" y="2933700"/>
            <a:ext cx="1758881" cy="5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0439400" y="2247900"/>
            <a:ext cx="0" cy="6991732"/>
          </a:xfrm>
          <a:prstGeom prst="line">
            <a:avLst/>
          </a:prstGeom>
          <a:ln w="19050">
            <a:solidFill>
              <a:srgbClr val="8A8A8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171954"/>
            <a:ext cx="6781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인도나 보호구역 진입 시 속도 제한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킥보드용 블랙박스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전방 장애물 인식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무게를 통한 승차 인원 감지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위치정보를 통한 회수 시스템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206216" y="4171954"/>
            <a:ext cx="6781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이용자 휴대전화를 이용한 블랙박스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주행 영상 분석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헬멧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정상 착용 여부 감지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승차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인원 준수 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감지</a:t>
            </a:r>
            <a:endParaRPr lang="en-US" altLang="ko-KR" sz="28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사진을 </a:t>
            </a:r>
            <a:r>
              <a:rPr lang="ko-KR" altLang="en-US" sz="2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</a:t>
            </a:r>
            <a:r>
              <a:rPr lang="ko-KR" altLang="en-US" sz="28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정상 주차 여부 감지</a:t>
            </a:r>
            <a:endParaRPr lang="en-US" altLang="ko-KR" sz="2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430000" y="2316161"/>
            <a:ext cx="5181600" cy="1242698"/>
            <a:chOff x="11430000" y="2316161"/>
            <a:chExt cx="5181600" cy="12426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30000" y="2316161"/>
              <a:ext cx="1384082" cy="12350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7"/>
            <a:srcRect l="3368" r="4471"/>
            <a:stretch/>
          </p:blipFill>
          <p:spPr>
            <a:xfrm>
              <a:off x="12801600" y="2316161"/>
              <a:ext cx="3810000" cy="1242698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3810000" y="5219700"/>
            <a:ext cx="3200400" cy="768136"/>
          </a:xfrm>
          <a:prstGeom prst="rect">
            <a:avLst/>
          </a:prstGeom>
          <a:noFill/>
          <a:ln w="57150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7777214" y="5362440"/>
            <a:ext cx="3347985" cy="440734"/>
          </a:xfrm>
          <a:prstGeom prst="rightArrow">
            <a:avLst>
              <a:gd name="adj1" fmla="val 50000"/>
              <a:gd name="adj2" fmla="val 103350"/>
            </a:avLst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err="1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제안배경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bject 49"/>
          <p:cNvSpPr txBox="1"/>
          <p:nvPr/>
        </p:nvSpPr>
        <p:spPr>
          <a:xfrm>
            <a:off x="3055665" y="525732"/>
            <a:ext cx="11757280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500" kern="0" spc="-400" dirty="0" smtClean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9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3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31" name="그룹 1002"/>
          <p:cNvGrpSpPr/>
          <p:nvPr/>
        </p:nvGrpSpPr>
        <p:grpSpPr>
          <a:xfrm>
            <a:off x="157115" y="3095880"/>
            <a:ext cx="2258470" cy="1498282"/>
            <a:chOff x="157115" y="289074"/>
            <a:chExt cx="2258470" cy="1498282"/>
          </a:xfrm>
        </p:grpSpPr>
        <p:pic>
          <p:nvPicPr>
            <p:cNvPr id="13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289074"/>
              <a:ext cx="2258470" cy="1498282"/>
            </a:xfrm>
            <a:prstGeom prst="rect">
              <a:avLst/>
            </a:prstGeom>
          </p:spPr>
        </p:pic>
      </p:grpSp>
      <p:grpSp>
        <p:nvGrpSpPr>
          <p:cNvPr id="133" name="그룹 1004"/>
          <p:cNvGrpSpPr/>
          <p:nvPr/>
        </p:nvGrpSpPr>
        <p:grpSpPr>
          <a:xfrm>
            <a:off x="485093" y="2014873"/>
            <a:ext cx="1006999" cy="1006999"/>
            <a:chOff x="483514" y="1990749"/>
            <a:chExt cx="1006999" cy="1006999"/>
          </a:xfrm>
        </p:grpSpPr>
        <p:pic>
          <p:nvPicPr>
            <p:cNvPr id="134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14" y="1990749"/>
              <a:ext cx="1006999" cy="1006999"/>
            </a:xfrm>
            <a:prstGeom prst="rect">
              <a:avLst/>
            </a:prstGeom>
          </p:spPr>
        </p:pic>
      </p:grpSp>
      <p:grpSp>
        <p:nvGrpSpPr>
          <p:cNvPr id="135" name="그룹 1005"/>
          <p:cNvGrpSpPr/>
          <p:nvPr/>
        </p:nvGrpSpPr>
        <p:grpSpPr>
          <a:xfrm>
            <a:off x="609600" y="8577469"/>
            <a:ext cx="662163" cy="662163"/>
            <a:chOff x="630127" y="9022665"/>
            <a:chExt cx="662163" cy="662163"/>
          </a:xfrm>
        </p:grpSpPr>
        <p:pic>
          <p:nvPicPr>
            <p:cNvPr id="136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9022665"/>
              <a:ext cx="662163" cy="662163"/>
            </a:xfrm>
            <a:prstGeom prst="rect">
              <a:avLst/>
            </a:prstGeom>
          </p:spPr>
        </p:pic>
      </p:grpSp>
      <p:grpSp>
        <p:nvGrpSpPr>
          <p:cNvPr id="137" name="그룹 1006"/>
          <p:cNvGrpSpPr/>
          <p:nvPr/>
        </p:nvGrpSpPr>
        <p:grpSpPr>
          <a:xfrm>
            <a:off x="653091" y="4769746"/>
            <a:ext cx="667843" cy="667843"/>
            <a:chOff x="653091" y="4759626"/>
            <a:chExt cx="667843" cy="667843"/>
          </a:xfrm>
        </p:grpSpPr>
        <p:grpSp>
          <p:nvGrpSpPr>
            <p:cNvPr id="138" name="그룹 1007"/>
            <p:cNvGrpSpPr/>
            <p:nvPr/>
          </p:nvGrpSpPr>
          <p:grpSpPr>
            <a:xfrm>
              <a:off x="653091" y="4759626"/>
              <a:ext cx="667843" cy="667843"/>
              <a:chOff x="653091" y="4759626"/>
              <a:chExt cx="667843" cy="667843"/>
            </a:xfrm>
          </p:grpSpPr>
          <p:pic>
            <p:nvPicPr>
              <p:cNvPr id="141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4759626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750080" y="4884849"/>
              <a:ext cx="477027" cy="417397"/>
              <a:chOff x="750080" y="4884849"/>
              <a:chExt cx="477027" cy="417397"/>
            </a:xfrm>
          </p:grpSpPr>
          <p:pic>
            <p:nvPicPr>
              <p:cNvPr id="140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080" y="4884849"/>
                <a:ext cx="477027" cy="417397"/>
              </a:xfrm>
              <a:prstGeom prst="rect">
                <a:avLst/>
              </a:prstGeom>
            </p:spPr>
          </p:pic>
        </p:grpSp>
      </p:grpSp>
      <p:grpSp>
        <p:nvGrpSpPr>
          <p:cNvPr id="142" name="그룹 1009"/>
          <p:cNvGrpSpPr/>
          <p:nvPr/>
        </p:nvGrpSpPr>
        <p:grpSpPr>
          <a:xfrm>
            <a:off x="630127" y="6038987"/>
            <a:ext cx="667843" cy="667843"/>
            <a:chOff x="653091" y="6169428"/>
            <a:chExt cx="667843" cy="667843"/>
          </a:xfrm>
        </p:grpSpPr>
        <p:grpSp>
          <p:nvGrpSpPr>
            <p:cNvPr id="143" name="그룹 1010"/>
            <p:cNvGrpSpPr/>
            <p:nvPr/>
          </p:nvGrpSpPr>
          <p:grpSpPr>
            <a:xfrm>
              <a:off x="653091" y="6169428"/>
              <a:ext cx="667843" cy="667843"/>
              <a:chOff x="653091" y="6169428"/>
              <a:chExt cx="667843" cy="667843"/>
            </a:xfrm>
          </p:grpSpPr>
          <p:pic>
            <p:nvPicPr>
              <p:cNvPr id="146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6169428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44" name="그룹 1011"/>
            <p:cNvGrpSpPr/>
            <p:nvPr/>
          </p:nvGrpSpPr>
          <p:grpSpPr>
            <a:xfrm>
              <a:off x="664049" y="6186828"/>
              <a:ext cx="644837" cy="644837"/>
              <a:chOff x="664049" y="6186828"/>
              <a:chExt cx="644837" cy="644837"/>
            </a:xfrm>
          </p:grpSpPr>
          <p:pic>
            <p:nvPicPr>
              <p:cNvPr id="145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4049" y="6186828"/>
                <a:ext cx="644837" cy="644837"/>
              </a:xfrm>
              <a:prstGeom prst="rect">
                <a:avLst/>
              </a:prstGeom>
            </p:spPr>
          </p:pic>
        </p:grpSp>
      </p:grpSp>
      <p:grpSp>
        <p:nvGrpSpPr>
          <p:cNvPr id="147" name="그룹 1012"/>
          <p:cNvGrpSpPr/>
          <p:nvPr/>
        </p:nvGrpSpPr>
        <p:grpSpPr>
          <a:xfrm>
            <a:off x="672737" y="3504111"/>
            <a:ext cx="667843" cy="667843"/>
            <a:chOff x="653091" y="3448163"/>
            <a:chExt cx="667843" cy="667843"/>
          </a:xfrm>
        </p:grpSpPr>
        <p:grpSp>
          <p:nvGrpSpPr>
            <p:cNvPr id="148" name="그룹 1013"/>
            <p:cNvGrpSpPr/>
            <p:nvPr/>
          </p:nvGrpSpPr>
          <p:grpSpPr>
            <a:xfrm>
              <a:off x="653091" y="3448163"/>
              <a:ext cx="667843" cy="667843"/>
              <a:chOff x="653091" y="3448163"/>
              <a:chExt cx="667843" cy="667843"/>
            </a:xfrm>
          </p:grpSpPr>
          <p:pic>
            <p:nvPicPr>
              <p:cNvPr id="15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091" y="3448163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49" name="그룹 1014"/>
            <p:cNvGrpSpPr/>
            <p:nvPr/>
          </p:nvGrpSpPr>
          <p:grpSpPr>
            <a:xfrm>
              <a:off x="730541" y="3524892"/>
              <a:ext cx="521472" cy="521472"/>
              <a:chOff x="730541" y="3524892"/>
              <a:chExt cx="521472" cy="521472"/>
            </a:xfrm>
          </p:grpSpPr>
          <p:pic>
            <p:nvPicPr>
              <p:cNvPr id="150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0541" y="3524892"/>
                <a:ext cx="521472" cy="521472"/>
              </a:xfrm>
              <a:prstGeom prst="rect">
                <a:avLst/>
              </a:prstGeom>
            </p:spPr>
          </p:pic>
        </p:grpSp>
      </p:grpSp>
      <p:grpSp>
        <p:nvGrpSpPr>
          <p:cNvPr id="152" name="그룹 1004"/>
          <p:cNvGrpSpPr/>
          <p:nvPr/>
        </p:nvGrpSpPr>
        <p:grpSpPr>
          <a:xfrm>
            <a:off x="609600" y="681692"/>
            <a:ext cx="713773" cy="713888"/>
            <a:chOff x="630127" y="1794348"/>
            <a:chExt cx="713773" cy="713888"/>
          </a:xfrm>
        </p:grpSpPr>
        <p:pic>
          <p:nvPicPr>
            <p:cNvPr id="153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54" name="그룹 1015"/>
          <p:cNvGrpSpPr/>
          <p:nvPr/>
        </p:nvGrpSpPr>
        <p:grpSpPr>
          <a:xfrm>
            <a:off x="618079" y="7308228"/>
            <a:ext cx="667843" cy="667843"/>
            <a:chOff x="589755" y="7466202"/>
            <a:chExt cx="667843" cy="667843"/>
          </a:xfrm>
        </p:grpSpPr>
        <p:grpSp>
          <p:nvGrpSpPr>
            <p:cNvPr id="155" name="그룹 1016"/>
            <p:cNvGrpSpPr/>
            <p:nvPr/>
          </p:nvGrpSpPr>
          <p:grpSpPr>
            <a:xfrm>
              <a:off x="589755" y="7466202"/>
              <a:ext cx="667843" cy="667843"/>
              <a:chOff x="589755" y="7466202"/>
              <a:chExt cx="667843" cy="667843"/>
            </a:xfrm>
          </p:grpSpPr>
          <p:pic>
            <p:nvPicPr>
              <p:cNvPr id="158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9755" y="7466202"/>
                <a:ext cx="667843" cy="667843"/>
              </a:xfrm>
              <a:prstGeom prst="rect">
                <a:avLst/>
              </a:prstGeom>
            </p:spPr>
          </p:pic>
        </p:grpSp>
        <p:grpSp>
          <p:nvGrpSpPr>
            <p:cNvPr id="156" name="그룹 1017"/>
            <p:cNvGrpSpPr/>
            <p:nvPr/>
          </p:nvGrpSpPr>
          <p:grpSpPr>
            <a:xfrm>
              <a:off x="689152" y="7540210"/>
              <a:ext cx="482733" cy="482733"/>
              <a:chOff x="689152" y="7540210"/>
              <a:chExt cx="482733" cy="482733"/>
            </a:xfrm>
          </p:grpSpPr>
          <p:pic>
            <p:nvPicPr>
              <p:cNvPr id="157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152" y="7540210"/>
                <a:ext cx="482733" cy="482733"/>
              </a:xfrm>
              <a:prstGeom prst="rect">
                <a:avLst/>
              </a:prstGeom>
            </p:spPr>
          </p:pic>
        </p:grpSp>
      </p:grpSp>
      <p:cxnSp>
        <p:nvCxnSpPr>
          <p:cNvPr id="4" name="직선 연결선 3"/>
          <p:cNvCxnSpPr/>
          <p:nvPr/>
        </p:nvCxnSpPr>
        <p:spPr>
          <a:xfrm>
            <a:off x="3733800" y="7810500"/>
            <a:ext cx="12954000" cy="0"/>
          </a:xfrm>
          <a:prstGeom prst="line">
            <a:avLst/>
          </a:prstGeom>
          <a:ln w="38100">
            <a:solidFill>
              <a:srgbClr val="8A8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지쿠터(GCooter) - 대한민국 대표 공유 모빌리티 - Apps on Google Pla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9629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8600" y="89535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지쿠터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50" name="Picture 6" descr="씽씽 - 새로운 이동생활 - Apps on Google Pla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18" y="8078289"/>
            <a:ext cx="1559782" cy="7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TextBox 158"/>
          <p:cNvSpPr txBox="1"/>
          <p:nvPr/>
        </p:nvSpPr>
        <p:spPr>
          <a:xfrm>
            <a:off x="5963809" y="89535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씽씽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52" name="Picture 8" descr="KC certificati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916" y="8078289"/>
            <a:ext cx="798369" cy="7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7772400" y="893638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빔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54" name="Picture 10" descr="디어코퍼레이션 채용 기업정보 보기 | 인크루트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516" y="8049133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9544916" y="893638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디어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56" name="Picture 12" descr="리뷰] 전동 킥보드 알파카 이용후기 (이용방법, 요금) - 알파카 편 : 네이버 포스트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030" y="8032696"/>
            <a:ext cx="875854" cy="8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TextBox 161"/>
          <p:cNvSpPr txBox="1"/>
          <p:nvPr/>
        </p:nvSpPr>
        <p:spPr>
          <a:xfrm>
            <a:off x="11353800" y="893638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알파카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58" name="Picture 14" descr="전동킥보드, 연말부터 자전거 도로서 타는데… 사고 보상은 허술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2"/>
          <a:stretch/>
        </p:blipFill>
        <p:spPr bwMode="auto">
          <a:xfrm>
            <a:off x="13489785" y="8049134"/>
            <a:ext cx="833431" cy="8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TextBox 162"/>
          <p:cNvSpPr txBox="1"/>
          <p:nvPr/>
        </p:nvSpPr>
        <p:spPr>
          <a:xfrm>
            <a:off x="13258800" y="893638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킥고잉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160" name="Picture 16" descr="더스윙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816" y="8032696"/>
            <a:ext cx="930969" cy="8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/>
          <p:cNvSpPr txBox="1"/>
          <p:nvPr/>
        </p:nvSpPr>
        <p:spPr>
          <a:xfrm>
            <a:off x="15087600" y="893638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스윙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781800" y="9598407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출처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서울경제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한국인이 가장 많이 사용하는 킥보드 공유 앱 순위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267200" y="3036518"/>
            <a:ext cx="762000" cy="4760919"/>
            <a:chOff x="4267200" y="3036518"/>
            <a:chExt cx="762000" cy="4760919"/>
          </a:xfrm>
        </p:grpSpPr>
        <p:sp>
          <p:nvSpPr>
            <p:cNvPr id="8" name="직사각형 7"/>
            <p:cNvSpPr/>
            <p:nvPr/>
          </p:nvSpPr>
          <p:spPr>
            <a:xfrm>
              <a:off x="4267200" y="3444276"/>
              <a:ext cx="762000" cy="4353161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267200" y="3036518"/>
              <a:ext cx="762000" cy="735382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30509" y="5143500"/>
            <a:ext cx="762000" cy="2653937"/>
            <a:chOff x="6230509" y="5143500"/>
            <a:chExt cx="762000" cy="2653937"/>
          </a:xfrm>
        </p:grpSpPr>
        <p:sp>
          <p:nvSpPr>
            <p:cNvPr id="172" name="직사각형 171"/>
            <p:cNvSpPr/>
            <p:nvPr/>
          </p:nvSpPr>
          <p:spPr>
            <a:xfrm>
              <a:off x="6230509" y="5524500"/>
              <a:ext cx="762000" cy="2272937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/>
            <p:cNvSpPr/>
            <p:nvPr/>
          </p:nvSpPr>
          <p:spPr>
            <a:xfrm>
              <a:off x="6230509" y="5143500"/>
              <a:ext cx="762000" cy="762000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039100" y="5559806"/>
            <a:ext cx="762000" cy="2237631"/>
            <a:chOff x="8039100" y="5559806"/>
            <a:chExt cx="762000" cy="2237631"/>
          </a:xfrm>
        </p:grpSpPr>
        <p:sp>
          <p:nvSpPr>
            <p:cNvPr id="175" name="직사각형 174"/>
            <p:cNvSpPr/>
            <p:nvPr/>
          </p:nvSpPr>
          <p:spPr>
            <a:xfrm>
              <a:off x="8039100" y="5905500"/>
              <a:ext cx="762000" cy="1891937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8039100" y="5559806"/>
              <a:ext cx="762000" cy="726694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773516" y="5981700"/>
            <a:ext cx="762000" cy="1815737"/>
            <a:chOff x="9773516" y="5981700"/>
            <a:chExt cx="762000" cy="1815737"/>
          </a:xfrm>
        </p:grpSpPr>
        <p:sp>
          <p:nvSpPr>
            <p:cNvPr id="190" name="직사각형 189"/>
            <p:cNvSpPr/>
            <p:nvPr/>
          </p:nvSpPr>
          <p:spPr>
            <a:xfrm>
              <a:off x="9773516" y="6335555"/>
              <a:ext cx="762000" cy="1461882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773516" y="5981700"/>
              <a:ext cx="762000" cy="726694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601030" y="6286500"/>
            <a:ext cx="762000" cy="1510937"/>
            <a:chOff x="11601030" y="6286500"/>
            <a:chExt cx="762000" cy="1510937"/>
          </a:xfrm>
        </p:grpSpPr>
        <p:sp>
          <p:nvSpPr>
            <p:cNvPr id="192" name="직사각형 191"/>
            <p:cNvSpPr/>
            <p:nvPr/>
          </p:nvSpPr>
          <p:spPr>
            <a:xfrm>
              <a:off x="11601030" y="6667501"/>
              <a:ext cx="762000" cy="1129936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11601030" y="6286500"/>
              <a:ext cx="762000" cy="726694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489785" y="6286500"/>
            <a:ext cx="762000" cy="1510937"/>
            <a:chOff x="13489785" y="6286500"/>
            <a:chExt cx="762000" cy="1510937"/>
          </a:xfrm>
        </p:grpSpPr>
        <p:sp>
          <p:nvSpPr>
            <p:cNvPr id="194" name="직사각형 193"/>
            <p:cNvSpPr/>
            <p:nvPr/>
          </p:nvSpPr>
          <p:spPr>
            <a:xfrm>
              <a:off x="13489785" y="6667501"/>
              <a:ext cx="762000" cy="1129936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13489785" y="6286500"/>
              <a:ext cx="762000" cy="726694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5333909" y="6626606"/>
            <a:ext cx="762000" cy="1170830"/>
            <a:chOff x="15333909" y="6626606"/>
            <a:chExt cx="762000" cy="1170830"/>
          </a:xfrm>
        </p:grpSpPr>
        <p:sp>
          <p:nvSpPr>
            <p:cNvPr id="196" name="직사각형 195"/>
            <p:cNvSpPr/>
            <p:nvPr/>
          </p:nvSpPr>
          <p:spPr>
            <a:xfrm>
              <a:off x="15333909" y="7013193"/>
              <a:ext cx="762000" cy="784243"/>
            </a:xfrm>
            <a:prstGeom prst="rect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15333909" y="6626606"/>
              <a:ext cx="762000" cy="726694"/>
            </a:xfrm>
            <a:prstGeom prst="ellipse">
              <a:avLst/>
            </a:prstGeom>
            <a:solidFill>
              <a:srgbClr val="0F9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807823" y="2415645"/>
            <a:ext cx="179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29</a:t>
            </a:r>
            <a:r>
              <a:rPr lang="ko-KR" altLang="en-US" sz="32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sz="32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896132" y="4524960"/>
            <a:ext cx="154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15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772400" y="5016311"/>
            <a:ext cx="1267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14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589581" y="5524500"/>
            <a:ext cx="112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12</a:t>
            </a:r>
            <a:r>
              <a:rPr lang="ko-KR" altLang="en-US" sz="2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sz="2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1492473" y="5863201"/>
            <a:ext cx="9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3378579" y="5863201"/>
            <a:ext cx="9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11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5216373" y="6146177"/>
            <a:ext cx="9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 명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773</Words>
  <Application>Microsoft Office PowerPoint</Application>
  <PresentationFormat>사용자 지정</PresentationFormat>
  <Paragraphs>310</Paragraphs>
  <Slides>29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?? ??</vt:lpstr>
      <vt:lpstr>맑은 고딕</vt:lpstr>
      <vt:lpstr>Gmarket Sans Bold</vt:lpstr>
      <vt:lpstr>G마켓 산스 Medium</vt:lpstr>
      <vt:lpstr>Arial</vt:lpstr>
      <vt:lpstr>S-Core Dream 6 Bold</vt:lpstr>
      <vt:lpstr>Gmarket Sans Medium</vt:lpstr>
      <vt:lpstr>G마켓 산스 Bold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GITCT</cp:lastModifiedBy>
  <cp:revision>134</cp:revision>
  <dcterms:created xsi:type="dcterms:W3CDTF">2022-08-17T16:09:04Z</dcterms:created>
  <dcterms:modified xsi:type="dcterms:W3CDTF">2022-08-22T03:57:05Z</dcterms:modified>
</cp:coreProperties>
</file>